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514" r:id="rId2"/>
    <p:sldId id="332" r:id="rId3"/>
    <p:sldId id="522" r:id="rId4"/>
    <p:sldId id="523" r:id="rId5"/>
    <p:sldId id="391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415" r:id="rId14"/>
    <p:sldId id="512" r:id="rId15"/>
    <p:sldId id="408" r:id="rId16"/>
    <p:sldId id="524" r:id="rId17"/>
  </p:sldIdLst>
  <p:sldSz cx="9144000" cy="5143500" type="screen16x9"/>
  <p:notesSz cx="6954838" cy="93091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1E8"/>
    <a:srgbClr val="FF64DB"/>
    <a:srgbClr val="EF6A90"/>
    <a:srgbClr val="F89D21"/>
    <a:srgbClr val="216B5D"/>
    <a:srgbClr val="474B78"/>
    <a:srgbClr val="D0D1DB"/>
    <a:srgbClr val="0D0D0D"/>
    <a:srgbClr val="FFFF00"/>
    <a:srgbClr val="BF5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2636" autoAdjust="0"/>
  </p:normalViewPr>
  <p:slideViewPr>
    <p:cSldViewPr>
      <p:cViewPr varScale="1">
        <p:scale>
          <a:sx n="69" d="100"/>
          <a:sy n="69" d="100"/>
        </p:scale>
        <p:origin x="806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5F295-51D8-4911-878B-637608B00D4D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1024B55-93A7-463B-A369-9806D27C167C}">
      <dgm:prSet phldrT="[Texto]" custT="1"/>
      <dgm:spPr>
        <a:gradFill flip="none" rotWithShape="0">
          <a:gsLst>
            <a:gs pos="0">
              <a:srgbClr val="FF64DB">
                <a:tint val="66000"/>
                <a:satMod val="160000"/>
              </a:srgbClr>
            </a:gs>
            <a:gs pos="50000">
              <a:srgbClr val="FF64DB">
                <a:tint val="44500"/>
                <a:satMod val="160000"/>
              </a:srgbClr>
            </a:gs>
            <a:gs pos="100000">
              <a:srgbClr val="FF64DB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l"/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Oficio número: 20800301000300S/725/2020</a:t>
          </a:r>
        </a:p>
        <a:p>
          <a:pPr algn="ctr"/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21 de septiembre 2020</a:t>
          </a:r>
        </a:p>
        <a:p>
          <a:pPr algn="l"/>
          <a:endParaRPr lang="es-MX" sz="900" dirty="0">
            <a:solidFill>
              <a:schemeClr val="tx1"/>
            </a:solidFill>
            <a:latin typeface="HelveticaNeueLT Std Ext" panose="020B0605020202020204" pitchFamily="34" charset="0"/>
          </a:endParaRPr>
        </a:p>
      </dgm:t>
    </dgm:pt>
    <dgm:pt modelId="{CD71EA14-096A-42EF-A170-B158AF781190}" type="parTrans" cxnId="{469D4BA0-F116-4BF7-B231-A75D0C1BF30B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FB3B6616-BC41-463F-815C-EF83D87B412A}" type="sibTrans" cxnId="{469D4BA0-F116-4BF7-B231-A75D0C1BF30B}">
      <dgm:prSet custT="1"/>
      <dgm:spPr>
        <a:solidFill>
          <a:srgbClr val="FF64DB"/>
        </a:solidFill>
      </dgm:spPr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E0A7E485-8688-4FD4-B493-E02302613874}">
      <dgm:prSet phldrT="[Texto]" custT="1"/>
      <dgm:spPr>
        <a:gradFill flip="none" rotWithShape="0">
          <a:gsLst>
            <a:gs pos="0">
              <a:srgbClr val="FF64DB">
                <a:tint val="66000"/>
                <a:satMod val="160000"/>
              </a:srgbClr>
            </a:gs>
            <a:gs pos="50000">
              <a:srgbClr val="FF64DB">
                <a:tint val="44500"/>
                <a:satMod val="160000"/>
              </a:srgbClr>
            </a:gs>
            <a:gs pos="100000">
              <a:srgbClr val="FF64DB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l"/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Solicitud de gestión para dictamen de reconducción programática</a:t>
          </a:r>
        </a:p>
      </dgm:t>
    </dgm:pt>
    <dgm:pt modelId="{5B81F30F-861A-467F-A476-B03D48CAF303}" type="parTrans" cxnId="{0BDD5A35-B17D-4F01-B43F-2D514C16A99F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F8E974D8-00CD-43C6-8EA2-6949DB02EA3F}" type="sibTrans" cxnId="{0BDD5A35-B17D-4F01-B43F-2D514C16A99F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8BA1D53A-71E7-471B-9EB8-E336A55D388E}">
      <dgm:prSet phldrT="[Texto]" custT="1"/>
      <dgm:spPr>
        <a:gradFill flip="none" rotWithShape="0">
          <a:gsLst>
            <a:gs pos="0">
              <a:srgbClr val="FF64DB">
                <a:tint val="66000"/>
                <a:satMod val="160000"/>
              </a:srgbClr>
            </a:gs>
            <a:gs pos="50000">
              <a:srgbClr val="FF64DB">
                <a:tint val="44500"/>
                <a:satMod val="160000"/>
              </a:srgbClr>
            </a:gs>
            <a:gs pos="100000">
              <a:srgbClr val="FF64DB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l"/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Anexo de propuesta de reconducción y normatividad que sustenta la justificación</a:t>
          </a:r>
        </a:p>
      </dgm:t>
    </dgm:pt>
    <dgm:pt modelId="{F1A40B61-105E-4CAC-945A-F8943BED70D9}" type="parTrans" cxnId="{0F2047F9-6492-463E-8272-9BC5F46ADB72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C25E85EC-428E-42E8-9DAB-5AAE54B85115}" type="sibTrans" cxnId="{0F2047F9-6492-463E-8272-9BC5F46ADB72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D275872D-BAD2-4068-BD7B-35CB695FE23D}">
      <dgm:prSet phldrT="[Texto]" custT="1"/>
      <dgm:spPr>
        <a:gradFill flip="none" rotWithShape="0">
          <a:gsLst>
            <a:gs pos="0">
              <a:srgbClr val="74B1E8">
                <a:tint val="66000"/>
                <a:satMod val="160000"/>
              </a:srgbClr>
            </a:gs>
            <a:gs pos="50000">
              <a:srgbClr val="74B1E8">
                <a:tint val="44500"/>
                <a:satMod val="160000"/>
              </a:srgbClr>
            </a:gs>
            <a:gs pos="100000">
              <a:srgbClr val="74B1E8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l"/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Oficio número: 20800301000300S/742/2020</a:t>
          </a:r>
        </a:p>
        <a:p>
          <a:pPr algn="ctr"/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24 de septiembre 2020</a:t>
          </a:r>
        </a:p>
        <a:p>
          <a:pPr algn="l"/>
          <a:endParaRPr lang="es-MX" sz="900" dirty="0">
            <a:solidFill>
              <a:schemeClr val="tx1"/>
            </a:solidFill>
            <a:latin typeface="HelveticaNeueLT Std Ext" panose="020B0605020202020204" pitchFamily="34" charset="0"/>
          </a:endParaRPr>
        </a:p>
      </dgm:t>
    </dgm:pt>
    <dgm:pt modelId="{BB22B4E2-DF61-4F4C-802D-4AEDA0B29000}" type="parTrans" cxnId="{2580E465-8664-4F8C-BD03-1D1C011B370B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B185C721-91A2-4D8F-96C4-67185CEF181A}" type="sibTrans" cxnId="{2580E465-8664-4F8C-BD03-1D1C011B370B}">
      <dgm:prSet custT="1"/>
      <dgm:spPr>
        <a:solidFill>
          <a:srgbClr val="74B1E8"/>
        </a:solidFill>
      </dgm:spPr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8E2F1F8B-A689-4B49-969F-42C99EC14EBE}">
      <dgm:prSet phldrT="[Texto]" custT="1"/>
      <dgm:spPr>
        <a:gradFill flip="none" rotWithShape="0">
          <a:gsLst>
            <a:gs pos="0">
              <a:srgbClr val="74B1E8">
                <a:tint val="66000"/>
                <a:satMod val="160000"/>
              </a:srgbClr>
            </a:gs>
            <a:gs pos="50000">
              <a:srgbClr val="74B1E8">
                <a:tint val="44500"/>
                <a:satMod val="160000"/>
              </a:srgbClr>
            </a:gs>
            <a:gs pos="100000">
              <a:srgbClr val="74B1E8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l"/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Se anexa formato de “Dictamen de Reconducción y Actualización Programática Presupuestal”  para su autorización.</a:t>
          </a:r>
        </a:p>
      </dgm:t>
    </dgm:pt>
    <dgm:pt modelId="{4EC76766-085E-45B5-AB2A-08E846B9736A}" type="parTrans" cxnId="{A7132C3B-D4A3-4578-B381-F0A06AB50C48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11978FB9-620A-421A-BE5A-542F339040D3}" type="sibTrans" cxnId="{A7132C3B-D4A3-4578-B381-F0A06AB50C48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91688BCF-2C51-4C4D-B3D5-929D6B0FF928}">
      <dgm:prSet phldrT="[Texto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Oficio número: 20800301000300S/P-142/2020</a:t>
          </a:r>
        </a:p>
        <a:p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24 de septiembre 2020</a:t>
          </a:r>
        </a:p>
      </dgm:t>
    </dgm:pt>
    <dgm:pt modelId="{AAAEEE92-AEC8-441E-8765-CEF3CF1D7949}" type="parTrans" cxnId="{E1BDBFE0-C211-4B23-8B6D-5769624782D9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FC5BFFDD-D306-4AEF-8E64-B7E824A7D349}" type="sibTrans" cxnId="{E1BDBFE0-C211-4B23-8B6D-5769624782D9}">
      <dgm:prSet/>
      <dgm:spPr>
        <a:solidFill>
          <a:srgbClr val="92D050"/>
        </a:solidFill>
      </dgm:spPr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310C34BE-40CA-4CD2-BCA5-D34A6AA64882}">
      <dgm:prSet phldrT="[Texto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Se envía documento soporte de autorización para la reconducción del año fiscal 2020 del OIC.</a:t>
          </a:r>
        </a:p>
      </dgm:t>
    </dgm:pt>
    <dgm:pt modelId="{A0974525-71A6-46B4-9EB4-DBBD542DAD05}" type="parTrans" cxnId="{63E29C00-A059-4643-A6F7-93BA33B811EF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D7A3D96C-7027-4F95-A816-C960A616EFD6}" type="sibTrans" cxnId="{63E29C00-A059-4643-A6F7-93BA33B811EF}">
      <dgm:prSet/>
      <dgm:spPr/>
      <dgm:t>
        <a:bodyPr/>
        <a:lstStyle/>
        <a:p>
          <a:endParaRPr lang="es-MX" sz="900">
            <a:latin typeface="HelveticaNeueLT Std Ext" panose="020B0605020202020204" pitchFamily="34" charset="0"/>
          </a:endParaRPr>
        </a:p>
      </dgm:t>
    </dgm:pt>
    <dgm:pt modelId="{E0DFB43E-2FC0-4DD9-A915-4DA5D1FDA658}">
      <dgm:prSet phldrT="[Texto]" custT="1"/>
      <dgm:spPr>
        <a:gradFill flip="none" rotWithShape="0">
          <a:gsLst>
            <a:gs pos="0">
              <a:srgbClr val="FF64DB">
                <a:tint val="66000"/>
                <a:satMod val="160000"/>
              </a:srgbClr>
            </a:gs>
            <a:gs pos="50000">
              <a:srgbClr val="FF64DB">
                <a:tint val="44500"/>
                <a:satMod val="160000"/>
              </a:srgbClr>
            </a:gs>
            <a:gs pos="100000">
              <a:srgbClr val="FF64DB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l"/>
          <a:endParaRPr lang="es-MX" sz="900" dirty="0">
            <a:solidFill>
              <a:schemeClr val="tx1"/>
            </a:solidFill>
            <a:latin typeface="HelveticaNeueLT Std Ext" panose="020B0605020202020204" pitchFamily="34" charset="0"/>
          </a:endParaRPr>
        </a:p>
      </dgm:t>
    </dgm:pt>
    <dgm:pt modelId="{7700A635-CEAA-40B4-81F2-9602F485A81C}" type="parTrans" cxnId="{7F162A8A-416D-4755-9989-EADDA10611C3}">
      <dgm:prSet/>
      <dgm:spPr/>
      <dgm:t>
        <a:bodyPr/>
        <a:lstStyle/>
        <a:p>
          <a:endParaRPr lang="es-MX"/>
        </a:p>
      </dgm:t>
    </dgm:pt>
    <dgm:pt modelId="{0E918D3E-6EAA-4A54-B1EB-16D5584BC425}" type="sibTrans" cxnId="{7F162A8A-416D-4755-9989-EADDA10611C3}">
      <dgm:prSet/>
      <dgm:spPr/>
      <dgm:t>
        <a:bodyPr/>
        <a:lstStyle/>
        <a:p>
          <a:endParaRPr lang="es-MX"/>
        </a:p>
      </dgm:t>
    </dgm:pt>
    <dgm:pt modelId="{758288B9-C444-4384-9C88-4408D3DFD5AC}">
      <dgm:prSet phldrT="[Texto]" custT="1"/>
      <dgm:spPr>
        <a:gradFill flip="none" rotWithShape="0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Folios de reconducción programática segundo semestre, autorizados.</a:t>
          </a:r>
        </a:p>
        <a:p>
          <a:endParaRPr lang="es-MX" sz="900" dirty="0">
            <a:solidFill>
              <a:schemeClr val="tx1"/>
            </a:solidFill>
            <a:latin typeface="HelveticaNeueLT Std Ext" panose="020B0605020202020204" pitchFamily="34" charset="0"/>
          </a:endParaRPr>
        </a:p>
        <a:p>
          <a:r>
            <a:rPr lang="es-MX" sz="900" dirty="0">
              <a:solidFill>
                <a:schemeClr val="tx1"/>
              </a:solidFill>
              <a:latin typeface="HelveticaNeueLT Std Ext" panose="020B0605020202020204" pitchFamily="34" charset="0"/>
            </a:rPr>
            <a:t>05 de octubre 2020</a:t>
          </a:r>
        </a:p>
      </dgm:t>
    </dgm:pt>
    <dgm:pt modelId="{D8DC377B-019F-4E7E-8126-7E5342928E74}" type="parTrans" cxnId="{F9BCAD33-60A1-41BC-AB1A-45C297CE7336}">
      <dgm:prSet/>
      <dgm:spPr/>
      <dgm:t>
        <a:bodyPr/>
        <a:lstStyle/>
        <a:p>
          <a:endParaRPr lang="es-MX"/>
        </a:p>
      </dgm:t>
    </dgm:pt>
    <dgm:pt modelId="{DB273943-F19E-4322-BBF8-89C58649592F}" type="sibTrans" cxnId="{F9BCAD33-60A1-41BC-AB1A-45C297CE7336}">
      <dgm:prSet/>
      <dgm:spPr/>
      <dgm:t>
        <a:bodyPr/>
        <a:lstStyle/>
        <a:p>
          <a:endParaRPr lang="es-MX"/>
        </a:p>
      </dgm:t>
    </dgm:pt>
    <dgm:pt modelId="{27EC4746-131C-496F-9B45-41C14D012B3F}" type="pres">
      <dgm:prSet presAssocID="{76F5F295-51D8-4911-878B-637608B00D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12DF1FD-15E4-4BEF-A123-BBBE961A9E71}" type="pres">
      <dgm:prSet presAssocID="{E1024B55-93A7-463B-A369-9806D27C167C}" presName="composite" presStyleCnt="0"/>
      <dgm:spPr/>
    </dgm:pt>
    <dgm:pt modelId="{F0ABE6C5-F6D8-43E0-BA06-35D0F47A8370}" type="pres">
      <dgm:prSet presAssocID="{E1024B55-93A7-463B-A369-9806D27C167C}" presName="imagSh" presStyleLbl="bgImgPlace1" presStyleIdx="0" presStyleCnt="4" custLinFactNeighborX="-4923" custLinFactNeighborY="-218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D88D118-F8A6-474A-9FD7-DF536F9BAC9E}" type="pres">
      <dgm:prSet presAssocID="{E1024B55-93A7-463B-A369-9806D27C167C}" presName="txNode" presStyleLbl="node1" presStyleIdx="0" presStyleCnt="4" custScaleX="121513" custScaleY="157185" custLinFactNeighborX="4783" custLinFactNeighborY="97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A44EBA-DB38-40AE-8143-65058ADD3B96}" type="pres">
      <dgm:prSet presAssocID="{FB3B6616-BC41-463F-815C-EF83D87B412A}" presName="sibTrans" presStyleLbl="sibTrans2D1" presStyleIdx="0" presStyleCnt="3"/>
      <dgm:spPr/>
      <dgm:t>
        <a:bodyPr/>
        <a:lstStyle/>
        <a:p>
          <a:endParaRPr lang="es-MX"/>
        </a:p>
      </dgm:t>
    </dgm:pt>
    <dgm:pt modelId="{7E20AEC0-FCD8-4CE1-AADD-24BB75852E34}" type="pres">
      <dgm:prSet presAssocID="{FB3B6616-BC41-463F-815C-EF83D87B412A}" presName="connTx" presStyleLbl="sibTrans2D1" presStyleIdx="0" presStyleCnt="3"/>
      <dgm:spPr/>
      <dgm:t>
        <a:bodyPr/>
        <a:lstStyle/>
        <a:p>
          <a:endParaRPr lang="es-MX"/>
        </a:p>
      </dgm:t>
    </dgm:pt>
    <dgm:pt modelId="{34D4E51E-BF62-4546-A54B-7E2C5CFB1A5E}" type="pres">
      <dgm:prSet presAssocID="{D275872D-BAD2-4068-BD7B-35CB695FE23D}" presName="composite" presStyleCnt="0"/>
      <dgm:spPr/>
    </dgm:pt>
    <dgm:pt modelId="{6FFDEE60-87E5-4168-87FE-B4B34BC02BD3}" type="pres">
      <dgm:prSet presAssocID="{D275872D-BAD2-4068-BD7B-35CB695FE23D}" presName="imagSh" presStyleLbl="bgImgPlace1" presStyleIdx="1" presStyleCnt="4" custLinFactNeighborX="14503" custLinFactNeighborY="-968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D83A608A-E8ED-46BC-A246-8D2AF106AE3D}" type="pres">
      <dgm:prSet presAssocID="{D275872D-BAD2-4068-BD7B-35CB695FE23D}" presName="txNode" presStyleLbl="node1" presStyleIdx="1" presStyleCnt="4" custScaleX="123388" custScaleY="132771" custLinFactNeighborX="3070" custLinFactNeighborY="387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737653-22FE-48E2-A3C3-E2BCD34CB234}" type="pres">
      <dgm:prSet presAssocID="{B185C721-91A2-4D8F-96C4-67185CEF181A}" presName="sibTrans" presStyleLbl="sibTrans2D1" presStyleIdx="1" presStyleCnt="3"/>
      <dgm:spPr/>
      <dgm:t>
        <a:bodyPr/>
        <a:lstStyle/>
        <a:p>
          <a:endParaRPr lang="es-MX"/>
        </a:p>
      </dgm:t>
    </dgm:pt>
    <dgm:pt modelId="{ADF7EB5C-F98A-4929-9F01-70174FD779A1}" type="pres">
      <dgm:prSet presAssocID="{B185C721-91A2-4D8F-96C4-67185CEF181A}" presName="connTx" presStyleLbl="sibTrans2D1" presStyleIdx="1" presStyleCnt="3"/>
      <dgm:spPr/>
      <dgm:t>
        <a:bodyPr/>
        <a:lstStyle/>
        <a:p>
          <a:endParaRPr lang="es-MX"/>
        </a:p>
      </dgm:t>
    </dgm:pt>
    <dgm:pt modelId="{A5F3B37A-A800-4188-9114-78F2937FD6CC}" type="pres">
      <dgm:prSet presAssocID="{91688BCF-2C51-4C4D-B3D5-929D6B0FF928}" presName="composite" presStyleCnt="0"/>
      <dgm:spPr/>
    </dgm:pt>
    <dgm:pt modelId="{3C15F210-3048-4F45-BBE9-361E9BC6C4FF}" type="pres">
      <dgm:prSet presAssocID="{91688BCF-2C51-4C4D-B3D5-929D6B0FF928}" presName="imagSh" presStyleLbl="bgImgPlace1" presStyleIdx="2" presStyleCnt="4" custLinFactNeighborX="19391" custLinFactNeighborY="1362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2BAEB250-1F8B-4A18-A6CE-A2D0F7B0FFC3}" type="pres">
      <dgm:prSet presAssocID="{91688BCF-2C51-4C4D-B3D5-929D6B0FF928}" presName="txNode" presStyleLbl="node1" presStyleIdx="2" presStyleCnt="4" custScaleX="125945" custScaleY="109693" custLinFactNeighborX="12805" custLinFactNeighborY="457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86C40F-0F20-4461-ADB5-5655507009C0}" type="pres">
      <dgm:prSet presAssocID="{FC5BFFDD-D306-4AEF-8E64-B7E824A7D349}" presName="sibTrans" presStyleLbl="sibTrans2D1" presStyleIdx="2" presStyleCnt="3"/>
      <dgm:spPr/>
      <dgm:t>
        <a:bodyPr/>
        <a:lstStyle/>
        <a:p>
          <a:endParaRPr lang="es-MX"/>
        </a:p>
      </dgm:t>
    </dgm:pt>
    <dgm:pt modelId="{6B06806E-EEEE-4815-A0CD-4D40A13F6EEB}" type="pres">
      <dgm:prSet presAssocID="{FC5BFFDD-D306-4AEF-8E64-B7E824A7D349}" presName="connTx" presStyleLbl="sibTrans2D1" presStyleIdx="2" presStyleCnt="3"/>
      <dgm:spPr/>
      <dgm:t>
        <a:bodyPr/>
        <a:lstStyle/>
        <a:p>
          <a:endParaRPr lang="es-MX"/>
        </a:p>
      </dgm:t>
    </dgm:pt>
    <dgm:pt modelId="{CDC19147-0F40-4739-9B2D-49C80B58CECD}" type="pres">
      <dgm:prSet presAssocID="{758288B9-C444-4384-9C88-4408D3DFD5AC}" presName="composite" presStyleCnt="0"/>
      <dgm:spPr/>
    </dgm:pt>
    <dgm:pt modelId="{CE717429-821A-46F7-B531-D45EC87A0A0E}" type="pres">
      <dgm:prSet presAssocID="{758288B9-C444-4384-9C88-4408D3DFD5AC}" presName="imagSh" presStyleLbl="bgImgPlace1" presStyleIdx="3" presStyleCnt="4" custLinFactNeighborX="14587" custLinFactNeighborY="1120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12BDE83D-F168-4BB1-9BB9-5B5ABE8CDD7E}" type="pres">
      <dgm:prSet presAssocID="{758288B9-C444-4384-9C88-4408D3DFD5AC}" presName="txNode" presStyleLbl="node1" presStyleIdx="3" presStyleCnt="4" custScaleX="117605" custLinFactNeighborX="3154" custLinFactNeighborY="481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7132C3B-D4A3-4578-B381-F0A06AB50C48}" srcId="{D275872D-BAD2-4068-BD7B-35CB695FE23D}" destId="{8E2F1F8B-A689-4B49-969F-42C99EC14EBE}" srcOrd="0" destOrd="0" parTransId="{4EC76766-085E-45B5-AB2A-08E846B9736A}" sibTransId="{11978FB9-620A-421A-BE5A-542F339040D3}"/>
    <dgm:cxn modelId="{E1BDBFE0-C211-4B23-8B6D-5769624782D9}" srcId="{76F5F295-51D8-4911-878B-637608B00D4D}" destId="{91688BCF-2C51-4C4D-B3D5-929D6B0FF928}" srcOrd="2" destOrd="0" parTransId="{AAAEEE92-AEC8-441E-8765-CEF3CF1D7949}" sibTransId="{FC5BFFDD-D306-4AEF-8E64-B7E824A7D349}"/>
    <dgm:cxn modelId="{08D283E0-749B-4E16-A7CF-A5E432299381}" type="presOf" srcId="{FB3B6616-BC41-463F-815C-EF83D87B412A}" destId="{7E20AEC0-FCD8-4CE1-AADD-24BB75852E34}" srcOrd="1" destOrd="0" presId="urn:microsoft.com/office/officeart/2005/8/layout/hProcess10"/>
    <dgm:cxn modelId="{F9BCAD33-60A1-41BC-AB1A-45C297CE7336}" srcId="{76F5F295-51D8-4911-878B-637608B00D4D}" destId="{758288B9-C444-4384-9C88-4408D3DFD5AC}" srcOrd="3" destOrd="0" parTransId="{D8DC377B-019F-4E7E-8126-7E5342928E74}" sibTransId="{DB273943-F19E-4322-BBF8-89C58649592F}"/>
    <dgm:cxn modelId="{F0FF9385-54A9-4711-A27E-4CB820E1F185}" type="presOf" srcId="{B185C721-91A2-4D8F-96C4-67185CEF181A}" destId="{ADF7EB5C-F98A-4929-9F01-70174FD779A1}" srcOrd="1" destOrd="0" presId="urn:microsoft.com/office/officeart/2005/8/layout/hProcess10"/>
    <dgm:cxn modelId="{63E29C00-A059-4643-A6F7-93BA33B811EF}" srcId="{91688BCF-2C51-4C4D-B3D5-929D6B0FF928}" destId="{310C34BE-40CA-4CD2-BCA5-D34A6AA64882}" srcOrd="0" destOrd="0" parTransId="{A0974525-71A6-46B4-9EB4-DBBD542DAD05}" sibTransId="{D7A3D96C-7027-4F95-A816-C960A616EFD6}"/>
    <dgm:cxn modelId="{F582BA70-43E2-4E38-9CC6-3F2EC494B3F3}" type="presOf" srcId="{E0A7E485-8688-4FD4-B493-E02302613874}" destId="{4D88D118-F8A6-474A-9FD7-DF536F9BAC9E}" srcOrd="0" destOrd="1" presId="urn:microsoft.com/office/officeart/2005/8/layout/hProcess10"/>
    <dgm:cxn modelId="{EE653B5B-A1FA-42FD-BC42-DA1AE5F0537A}" type="presOf" srcId="{E1024B55-93A7-463B-A369-9806D27C167C}" destId="{4D88D118-F8A6-474A-9FD7-DF536F9BAC9E}" srcOrd="0" destOrd="0" presId="urn:microsoft.com/office/officeart/2005/8/layout/hProcess10"/>
    <dgm:cxn modelId="{F4366921-DB71-4D18-B2EB-49F1F36C259C}" type="presOf" srcId="{FC5BFFDD-D306-4AEF-8E64-B7E824A7D349}" destId="{6B06806E-EEEE-4815-A0CD-4D40A13F6EEB}" srcOrd="1" destOrd="0" presId="urn:microsoft.com/office/officeart/2005/8/layout/hProcess10"/>
    <dgm:cxn modelId="{25EF7CAA-EA81-4FD6-A709-F0BAE53BA694}" type="presOf" srcId="{758288B9-C444-4384-9C88-4408D3DFD5AC}" destId="{12BDE83D-F168-4BB1-9BB9-5B5ABE8CDD7E}" srcOrd="0" destOrd="0" presId="urn:microsoft.com/office/officeart/2005/8/layout/hProcess10"/>
    <dgm:cxn modelId="{FF813870-96BA-47FD-A834-4BB680A2A504}" type="presOf" srcId="{310C34BE-40CA-4CD2-BCA5-D34A6AA64882}" destId="{2BAEB250-1F8B-4A18-A6CE-A2D0F7B0FFC3}" srcOrd="0" destOrd="1" presId="urn:microsoft.com/office/officeart/2005/8/layout/hProcess10"/>
    <dgm:cxn modelId="{0BDD5A35-B17D-4F01-B43F-2D514C16A99F}" srcId="{E1024B55-93A7-463B-A369-9806D27C167C}" destId="{E0A7E485-8688-4FD4-B493-E02302613874}" srcOrd="0" destOrd="0" parTransId="{5B81F30F-861A-467F-A476-B03D48CAF303}" sibTransId="{F8E974D8-00CD-43C6-8EA2-6949DB02EA3F}"/>
    <dgm:cxn modelId="{583E532F-41AA-4CCC-B068-8EEF06BDB3E1}" type="presOf" srcId="{FC5BFFDD-D306-4AEF-8E64-B7E824A7D349}" destId="{BB86C40F-0F20-4461-ADB5-5655507009C0}" srcOrd="0" destOrd="0" presId="urn:microsoft.com/office/officeart/2005/8/layout/hProcess10"/>
    <dgm:cxn modelId="{7F162A8A-416D-4755-9989-EADDA10611C3}" srcId="{E1024B55-93A7-463B-A369-9806D27C167C}" destId="{E0DFB43E-2FC0-4DD9-A915-4DA5D1FDA658}" srcOrd="1" destOrd="0" parTransId="{7700A635-CEAA-40B4-81F2-9602F485A81C}" sibTransId="{0E918D3E-6EAA-4A54-B1EB-16D5584BC425}"/>
    <dgm:cxn modelId="{0F2047F9-6492-463E-8272-9BC5F46ADB72}" srcId="{E1024B55-93A7-463B-A369-9806D27C167C}" destId="{8BA1D53A-71E7-471B-9EB8-E336A55D388E}" srcOrd="2" destOrd="0" parTransId="{F1A40B61-105E-4CAC-945A-F8943BED70D9}" sibTransId="{C25E85EC-428E-42E8-9DAB-5AAE54B85115}"/>
    <dgm:cxn modelId="{ECA15CA7-C9C3-4029-BCC4-F31408F21B48}" type="presOf" srcId="{91688BCF-2C51-4C4D-B3D5-929D6B0FF928}" destId="{2BAEB250-1F8B-4A18-A6CE-A2D0F7B0FFC3}" srcOrd="0" destOrd="0" presId="urn:microsoft.com/office/officeart/2005/8/layout/hProcess10"/>
    <dgm:cxn modelId="{46C8E042-61D9-4538-8F5F-8965F3775846}" type="presOf" srcId="{8BA1D53A-71E7-471B-9EB8-E336A55D388E}" destId="{4D88D118-F8A6-474A-9FD7-DF536F9BAC9E}" srcOrd="0" destOrd="3" presId="urn:microsoft.com/office/officeart/2005/8/layout/hProcess10"/>
    <dgm:cxn modelId="{83A95C9C-BE2C-40A0-B80F-3A64783893A0}" type="presOf" srcId="{D275872D-BAD2-4068-BD7B-35CB695FE23D}" destId="{D83A608A-E8ED-46BC-A246-8D2AF106AE3D}" srcOrd="0" destOrd="0" presId="urn:microsoft.com/office/officeart/2005/8/layout/hProcess10"/>
    <dgm:cxn modelId="{4575B025-F6CC-42AB-B18B-4E52A8E50D4B}" type="presOf" srcId="{E0DFB43E-2FC0-4DD9-A915-4DA5D1FDA658}" destId="{4D88D118-F8A6-474A-9FD7-DF536F9BAC9E}" srcOrd="0" destOrd="2" presId="urn:microsoft.com/office/officeart/2005/8/layout/hProcess10"/>
    <dgm:cxn modelId="{0458FD03-CF10-4045-BBA5-6C674E921E00}" type="presOf" srcId="{76F5F295-51D8-4911-878B-637608B00D4D}" destId="{27EC4746-131C-496F-9B45-41C14D012B3F}" srcOrd="0" destOrd="0" presId="urn:microsoft.com/office/officeart/2005/8/layout/hProcess10"/>
    <dgm:cxn modelId="{2580E465-8664-4F8C-BD03-1D1C011B370B}" srcId="{76F5F295-51D8-4911-878B-637608B00D4D}" destId="{D275872D-BAD2-4068-BD7B-35CB695FE23D}" srcOrd="1" destOrd="0" parTransId="{BB22B4E2-DF61-4F4C-802D-4AEDA0B29000}" sibTransId="{B185C721-91A2-4D8F-96C4-67185CEF181A}"/>
    <dgm:cxn modelId="{C907A4B3-30CA-4A5A-8866-697DA18D7E12}" type="presOf" srcId="{8E2F1F8B-A689-4B49-969F-42C99EC14EBE}" destId="{D83A608A-E8ED-46BC-A246-8D2AF106AE3D}" srcOrd="0" destOrd="1" presId="urn:microsoft.com/office/officeart/2005/8/layout/hProcess10"/>
    <dgm:cxn modelId="{469D4BA0-F116-4BF7-B231-A75D0C1BF30B}" srcId="{76F5F295-51D8-4911-878B-637608B00D4D}" destId="{E1024B55-93A7-463B-A369-9806D27C167C}" srcOrd="0" destOrd="0" parTransId="{CD71EA14-096A-42EF-A170-B158AF781190}" sibTransId="{FB3B6616-BC41-463F-815C-EF83D87B412A}"/>
    <dgm:cxn modelId="{DFF1F1B3-4513-4CB1-8310-134DAEDC4434}" type="presOf" srcId="{B185C721-91A2-4D8F-96C4-67185CEF181A}" destId="{04737653-22FE-48E2-A3C3-E2BCD34CB234}" srcOrd="0" destOrd="0" presId="urn:microsoft.com/office/officeart/2005/8/layout/hProcess10"/>
    <dgm:cxn modelId="{C9FB95D3-93A5-4EA2-A6CC-7ADB82D0994A}" type="presOf" srcId="{FB3B6616-BC41-463F-815C-EF83D87B412A}" destId="{CDA44EBA-DB38-40AE-8143-65058ADD3B96}" srcOrd="0" destOrd="0" presId="urn:microsoft.com/office/officeart/2005/8/layout/hProcess10"/>
    <dgm:cxn modelId="{9E72C3C2-338B-4763-9393-3FEB0068110A}" type="presParOf" srcId="{27EC4746-131C-496F-9B45-41C14D012B3F}" destId="{B12DF1FD-15E4-4BEF-A123-BBBE961A9E71}" srcOrd="0" destOrd="0" presId="urn:microsoft.com/office/officeart/2005/8/layout/hProcess10"/>
    <dgm:cxn modelId="{EE80FE9A-4D6E-4D78-A7D5-D7FC4647F37A}" type="presParOf" srcId="{B12DF1FD-15E4-4BEF-A123-BBBE961A9E71}" destId="{F0ABE6C5-F6D8-43E0-BA06-35D0F47A8370}" srcOrd="0" destOrd="0" presId="urn:microsoft.com/office/officeart/2005/8/layout/hProcess10"/>
    <dgm:cxn modelId="{B61FAE68-11CF-4E4C-B2C2-D2DF9D5B1B3E}" type="presParOf" srcId="{B12DF1FD-15E4-4BEF-A123-BBBE961A9E71}" destId="{4D88D118-F8A6-474A-9FD7-DF536F9BAC9E}" srcOrd="1" destOrd="0" presId="urn:microsoft.com/office/officeart/2005/8/layout/hProcess10"/>
    <dgm:cxn modelId="{AC28DD62-47B6-40AC-9A3B-7C4E0796F0A5}" type="presParOf" srcId="{27EC4746-131C-496F-9B45-41C14D012B3F}" destId="{CDA44EBA-DB38-40AE-8143-65058ADD3B96}" srcOrd="1" destOrd="0" presId="urn:microsoft.com/office/officeart/2005/8/layout/hProcess10"/>
    <dgm:cxn modelId="{3E197A1A-9B71-48A5-A8F0-763AEECAC246}" type="presParOf" srcId="{CDA44EBA-DB38-40AE-8143-65058ADD3B96}" destId="{7E20AEC0-FCD8-4CE1-AADD-24BB75852E34}" srcOrd="0" destOrd="0" presId="urn:microsoft.com/office/officeart/2005/8/layout/hProcess10"/>
    <dgm:cxn modelId="{943AFD21-7E88-4F32-BF2E-F329796057F4}" type="presParOf" srcId="{27EC4746-131C-496F-9B45-41C14D012B3F}" destId="{34D4E51E-BF62-4546-A54B-7E2C5CFB1A5E}" srcOrd="2" destOrd="0" presId="urn:microsoft.com/office/officeart/2005/8/layout/hProcess10"/>
    <dgm:cxn modelId="{C3084342-018D-4795-88EB-B3D2FE11A0B5}" type="presParOf" srcId="{34D4E51E-BF62-4546-A54B-7E2C5CFB1A5E}" destId="{6FFDEE60-87E5-4168-87FE-B4B34BC02BD3}" srcOrd="0" destOrd="0" presId="urn:microsoft.com/office/officeart/2005/8/layout/hProcess10"/>
    <dgm:cxn modelId="{19C51051-F8D8-46C4-AE8F-5E7F9CF90D53}" type="presParOf" srcId="{34D4E51E-BF62-4546-A54B-7E2C5CFB1A5E}" destId="{D83A608A-E8ED-46BC-A246-8D2AF106AE3D}" srcOrd="1" destOrd="0" presId="urn:microsoft.com/office/officeart/2005/8/layout/hProcess10"/>
    <dgm:cxn modelId="{A3136771-2C24-4539-A588-E9DAA809C46F}" type="presParOf" srcId="{27EC4746-131C-496F-9B45-41C14D012B3F}" destId="{04737653-22FE-48E2-A3C3-E2BCD34CB234}" srcOrd="3" destOrd="0" presId="urn:microsoft.com/office/officeart/2005/8/layout/hProcess10"/>
    <dgm:cxn modelId="{A01722E8-89E9-41C5-BEA8-30E3C2565702}" type="presParOf" srcId="{04737653-22FE-48E2-A3C3-E2BCD34CB234}" destId="{ADF7EB5C-F98A-4929-9F01-70174FD779A1}" srcOrd="0" destOrd="0" presId="urn:microsoft.com/office/officeart/2005/8/layout/hProcess10"/>
    <dgm:cxn modelId="{B4589CD4-124A-465F-9165-1E116613B546}" type="presParOf" srcId="{27EC4746-131C-496F-9B45-41C14D012B3F}" destId="{A5F3B37A-A800-4188-9114-78F2937FD6CC}" srcOrd="4" destOrd="0" presId="urn:microsoft.com/office/officeart/2005/8/layout/hProcess10"/>
    <dgm:cxn modelId="{68550D61-1665-4624-A0C4-5D888A8481D2}" type="presParOf" srcId="{A5F3B37A-A800-4188-9114-78F2937FD6CC}" destId="{3C15F210-3048-4F45-BBE9-361E9BC6C4FF}" srcOrd="0" destOrd="0" presId="urn:microsoft.com/office/officeart/2005/8/layout/hProcess10"/>
    <dgm:cxn modelId="{267BB8FD-01D9-43B8-8F23-BB14DCD453FF}" type="presParOf" srcId="{A5F3B37A-A800-4188-9114-78F2937FD6CC}" destId="{2BAEB250-1F8B-4A18-A6CE-A2D0F7B0FFC3}" srcOrd="1" destOrd="0" presId="urn:microsoft.com/office/officeart/2005/8/layout/hProcess10"/>
    <dgm:cxn modelId="{360BE1D9-990C-4FB8-92FA-F0D1AE251856}" type="presParOf" srcId="{27EC4746-131C-496F-9B45-41C14D012B3F}" destId="{BB86C40F-0F20-4461-ADB5-5655507009C0}" srcOrd="5" destOrd="0" presId="urn:microsoft.com/office/officeart/2005/8/layout/hProcess10"/>
    <dgm:cxn modelId="{4F9B80FB-A4D0-49D6-946D-B020E446C856}" type="presParOf" srcId="{BB86C40F-0F20-4461-ADB5-5655507009C0}" destId="{6B06806E-EEEE-4815-A0CD-4D40A13F6EEB}" srcOrd="0" destOrd="0" presId="urn:microsoft.com/office/officeart/2005/8/layout/hProcess10"/>
    <dgm:cxn modelId="{57E2C5F3-1318-4C21-97C4-FCBA24580799}" type="presParOf" srcId="{27EC4746-131C-496F-9B45-41C14D012B3F}" destId="{CDC19147-0F40-4739-9B2D-49C80B58CECD}" srcOrd="6" destOrd="0" presId="urn:microsoft.com/office/officeart/2005/8/layout/hProcess10"/>
    <dgm:cxn modelId="{4F3A6256-0255-45DE-B59A-F6B3214BFEF5}" type="presParOf" srcId="{CDC19147-0F40-4739-9B2D-49C80B58CECD}" destId="{CE717429-821A-46F7-B531-D45EC87A0A0E}" srcOrd="0" destOrd="0" presId="urn:microsoft.com/office/officeart/2005/8/layout/hProcess10"/>
    <dgm:cxn modelId="{A5DB1986-76E5-4808-A991-71A4475AAFD9}" type="presParOf" srcId="{CDC19147-0F40-4739-9B2D-49C80B58CECD}" destId="{12BDE83D-F168-4BB1-9BB9-5B5ABE8CDD7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BE6C5-F6D8-43E0-BA06-35D0F47A8370}">
      <dsp:nvSpPr>
        <dsp:cNvPr id="0" name=""/>
        <dsp:cNvSpPr/>
      </dsp:nvSpPr>
      <dsp:spPr>
        <a:xfrm>
          <a:off x="0" y="930246"/>
          <a:ext cx="1380654" cy="13806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8D118-F8A6-474A-9FD7-DF536F9BAC9E}">
      <dsp:nvSpPr>
        <dsp:cNvPr id="0" name=""/>
        <dsp:cNvSpPr/>
      </dsp:nvSpPr>
      <dsp:spPr>
        <a:xfrm>
          <a:off x="144012" y="1800204"/>
          <a:ext cx="1677675" cy="217018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64DB">
                <a:tint val="66000"/>
                <a:satMod val="160000"/>
              </a:srgbClr>
            </a:gs>
            <a:gs pos="50000">
              <a:srgbClr val="FF64DB">
                <a:tint val="44500"/>
                <a:satMod val="160000"/>
              </a:srgbClr>
            </a:gs>
            <a:gs pos="100000">
              <a:srgbClr val="FF64DB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Oficio número: 20800301000300S/725/2020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21 de septiembre 2020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>
            <a:solidFill>
              <a:schemeClr val="tx1"/>
            </a:solidFill>
            <a:latin typeface="HelveticaNeueLT Std Ext" panose="020B0605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Solicitud de gestión para dictamen de reconducción programática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900" kern="1200" dirty="0">
            <a:solidFill>
              <a:schemeClr val="tx1"/>
            </a:solidFill>
            <a:latin typeface="HelveticaNeueLT Std Ext" panose="020B0605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Anexo de propuesta de reconducción y normatividad que sustenta la justificación</a:t>
          </a:r>
        </a:p>
      </dsp:txBody>
      <dsp:txXfrm>
        <a:off x="193149" y="1849341"/>
        <a:ext cx="1579401" cy="2071908"/>
      </dsp:txXfrm>
    </dsp:sp>
    <dsp:sp modelId="{CDA44EBA-DB38-40AE-8143-65058ADD3B96}">
      <dsp:nvSpPr>
        <dsp:cNvPr id="0" name=""/>
        <dsp:cNvSpPr/>
      </dsp:nvSpPr>
      <dsp:spPr>
        <a:xfrm rot="347777">
          <a:off x="1768267" y="1583946"/>
          <a:ext cx="390607" cy="331752"/>
        </a:xfrm>
        <a:prstGeom prst="rightArrow">
          <a:avLst>
            <a:gd name="adj1" fmla="val 60000"/>
            <a:gd name="adj2" fmla="val 50000"/>
          </a:avLst>
        </a:prstGeom>
        <a:solidFill>
          <a:srgbClr val="FF64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>
            <a:latin typeface="HelveticaNeueLT Std Ext" panose="020B0605020202020204" pitchFamily="34" charset="0"/>
          </a:endParaRPr>
        </a:p>
      </dsp:txBody>
      <dsp:txXfrm>
        <a:off x="1768521" y="1645270"/>
        <a:ext cx="291081" cy="199052"/>
      </dsp:txXfrm>
    </dsp:sp>
    <dsp:sp modelId="{6FFDEE60-87E5-4168-87FE-B4B34BC02BD3}">
      <dsp:nvSpPr>
        <dsp:cNvPr id="0" name=""/>
        <dsp:cNvSpPr/>
      </dsp:nvSpPr>
      <dsp:spPr>
        <a:xfrm>
          <a:off x="2490970" y="1183107"/>
          <a:ext cx="1380654" cy="13806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A608A-E8ED-46BC-A246-8D2AF106AE3D}">
      <dsp:nvSpPr>
        <dsp:cNvPr id="0" name=""/>
        <dsp:cNvSpPr/>
      </dsp:nvSpPr>
      <dsp:spPr>
        <a:xfrm>
          <a:off x="2396424" y="2454365"/>
          <a:ext cx="1703562" cy="183310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4B1E8">
                <a:tint val="66000"/>
                <a:satMod val="160000"/>
              </a:srgbClr>
            </a:gs>
            <a:gs pos="50000">
              <a:srgbClr val="74B1E8">
                <a:tint val="44500"/>
                <a:satMod val="160000"/>
              </a:srgbClr>
            </a:gs>
            <a:gs pos="100000">
              <a:srgbClr val="74B1E8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Oficio número: 20800301000300S/742/2020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24 de septiembre 2020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>
            <a:solidFill>
              <a:schemeClr val="tx1"/>
            </a:solidFill>
            <a:latin typeface="HelveticaNeueLT Std Ext" panose="020B0605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Se anexa formato de “Dictamen de Reconducción y Actualización Programática Presupuestal”  para su autorización.</a:t>
          </a:r>
        </a:p>
      </dsp:txBody>
      <dsp:txXfrm>
        <a:off x="2446320" y="2504261"/>
        <a:ext cx="1603770" cy="1733317"/>
      </dsp:txXfrm>
    </dsp:sp>
    <dsp:sp modelId="{04737653-22FE-48E2-A3C3-E2BCD34CB234}">
      <dsp:nvSpPr>
        <dsp:cNvPr id="0" name=""/>
        <dsp:cNvSpPr/>
      </dsp:nvSpPr>
      <dsp:spPr>
        <a:xfrm rot="576987">
          <a:off x="4215233" y="1912476"/>
          <a:ext cx="351006" cy="331752"/>
        </a:xfrm>
        <a:prstGeom prst="rightArrow">
          <a:avLst>
            <a:gd name="adj1" fmla="val 60000"/>
            <a:gd name="adj2" fmla="val 50000"/>
          </a:avLst>
        </a:prstGeom>
        <a:solidFill>
          <a:srgbClr val="74B1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>
            <a:latin typeface="HelveticaNeueLT Std Ext" panose="020B0605020202020204" pitchFamily="34" charset="0"/>
          </a:endParaRPr>
        </a:p>
      </dsp:txBody>
      <dsp:txXfrm>
        <a:off x="4215932" y="1970513"/>
        <a:ext cx="251480" cy="199052"/>
      </dsp:txXfrm>
    </dsp:sp>
    <dsp:sp modelId="{3C15F210-3048-4F45-BBE9-361E9BC6C4FF}">
      <dsp:nvSpPr>
        <dsp:cNvPr id="0" name=""/>
        <dsp:cNvSpPr/>
      </dsp:nvSpPr>
      <dsp:spPr>
        <a:xfrm>
          <a:off x="4860407" y="1584566"/>
          <a:ext cx="1380654" cy="13806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EB250-1F8B-4A18-A6CE-A2D0F7B0FFC3}">
      <dsp:nvSpPr>
        <dsp:cNvPr id="0" name=""/>
        <dsp:cNvSpPr/>
      </dsp:nvSpPr>
      <dsp:spPr>
        <a:xfrm>
          <a:off x="4815130" y="2788919"/>
          <a:ext cx="1738865" cy="151448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Oficio número: 20800301000300S/P-142/2020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24 de septiembre 2020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Se envía documento soporte de autorización para la reconducción del año fiscal 2020 del OIC.</a:t>
          </a:r>
        </a:p>
      </dsp:txBody>
      <dsp:txXfrm>
        <a:off x="4859488" y="2833277"/>
        <a:ext cx="1650149" cy="1425765"/>
      </dsp:txXfrm>
    </dsp:sp>
    <dsp:sp modelId="{BB86C40F-0F20-4461-ADB5-5655507009C0}">
      <dsp:nvSpPr>
        <dsp:cNvPr id="0" name=""/>
        <dsp:cNvSpPr/>
      </dsp:nvSpPr>
      <dsp:spPr>
        <a:xfrm rot="21599984">
          <a:off x="6546480" y="2109013"/>
          <a:ext cx="305417" cy="33175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HelveticaNeueLT Std Ext" panose="020B0605020202020204" pitchFamily="34" charset="0"/>
          </a:endParaRPr>
        </a:p>
      </dsp:txBody>
      <dsp:txXfrm>
        <a:off x="6546480" y="2175363"/>
        <a:ext cx="213792" cy="199052"/>
      </dsp:txXfrm>
    </dsp:sp>
    <dsp:sp modelId="{CE717429-821A-46F7-B531-D45EC87A0A0E}">
      <dsp:nvSpPr>
        <dsp:cNvPr id="0" name=""/>
        <dsp:cNvSpPr/>
      </dsp:nvSpPr>
      <dsp:spPr>
        <a:xfrm>
          <a:off x="7113683" y="1584556"/>
          <a:ext cx="1380654" cy="13806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DE83D-F168-4BB1-9BB9-5B5ABE8CDD7E}">
      <dsp:nvSpPr>
        <dsp:cNvPr id="0" name=""/>
        <dsp:cNvSpPr/>
      </dsp:nvSpPr>
      <dsp:spPr>
        <a:xfrm>
          <a:off x="7017240" y="2922728"/>
          <a:ext cx="1623719" cy="138065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Folios de reconducción programática segundo semestre, autorizados.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>
            <a:solidFill>
              <a:schemeClr val="tx1"/>
            </a:solidFill>
            <a:latin typeface="HelveticaNeueLT Std Ext" panose="020B0605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solidFill>
                <a:schemeClr val="tx1"/>
              </a:solidFill>
              <a:latin typeface="HelveticaNeueLT Std Ext" panose="020B0605020202020204" pitchFamily="34" charset="0"/>
            </a:rPr>
            <a:t>05 de octubre 2020</a:t>
          </a:r>
        </a:p>
      </dsp:txBody>
      <dsp:txXfrm>
        <a:off x="7057678" y="2963166"/>
        <a:ext cx="1542843" cy="129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72" y="0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latinLnBrk="0">
              <a:defRPr lang="es-ES" sz="1200"/>
            </a:lvl1pPr>
            <a:extLst/>
          </a:lstStyle>
          <a:p>
            <a:fld id="{A8ADFD5B-A66C-449C-B6E8-FB716D07777D}" type="datetimeFigureOut">
              <a:rPr lang="es-MX"/>
              <a:pPr/>
              <a:t>08/10/2020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96913"/>
            <a:ext cx="6208712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72" y="8842029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latinLnBrk="0">
              <a:defRPr lang="es-ES" sz="1200"/>
            </a:lvl1pPr>
            <a:extLst/>
          </a:lstStyle>
          <a:p>
            <a:fld id="{CA5D3BF3-D352-46FC-8343-31F56E6730EA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61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86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47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24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" y="-2250"/>
            <a:ext cx="2376336" cy="6495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1800">
              <a:latin typeface="HelveticaNeueLT Std Lt Ext" panose="020B0503020202020204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  <a:latin typeface="HelveticaNeueLT Std Lt Ext" panose="020B0503020202020204" pitchFamily="34" charset="0"/>
              </a:defRPr>
            </a:lvl1pPr>
            <a:extLst/>
          </a:lstStyle>
          <a:p>
            <a:fld id="{8F82E0A0-C266-4798-8C8F-B9F91E9DA37E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"/>
            <a:ext cx="899160" cy="6705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" y="411510"/>
            <a:ext cx="9121112" cy="3589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" y="4784596"/>
            <a:ext cx="9121112" cy="358904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-22312" y="15272"/>
            <a:ext cx="9180000" cy="382904"/>
          </a:xfrm>
          <a:prstGeom prst="rect">
            <a:avLst/>
          </a:prstGeom>
          <a:solidFill>
            <a:srgbClr val="665D58"/>
          </a:solidFill>
          <a:ln>
            <a:solidFill>
              <a:srgbClr val="665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665D58"/>
              </a:clrFrom>
              <a:clrTo>
                <a:srgbClr val="665D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58526" r="39986" b="34007"/>
          <a:stretch/>
        </p:blipFill>
        <p:spPr>
          <a:xfrm>
            <a:off x="107504" y="29375"/>
            <a:ext cx="1219520" cy="3364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91" y="32542"/>
            <a:ext cx="454823" cy="334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" y="4784596"/>
            <a:ext cx="9121112" cy="358904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22312" y="15272"/>
            <a:ext cx="9180000" cy="382904"/>
          </a:xfrm>
          <a:prstGeom prst="rect">
            <a:avLst/>
          </a:prstGeom>
          <a:solidFill>
            <a:srgbClr val="665D58"/>
          </a:solidFill>
          <a:ln>
            <a:solidFill>
              <a:srgbClr val="665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665D58"/>
              </a:clrFrom>
              <a:clrTo>
                <a:srgbClr val="665D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58526" r="39986" b="34007"/>
          <a:stretch/>
        </p:blipFill>
        <p:spPr>
          <a:xfrm>
            <a:off x="107504" y="29375"/>
            <a:ext cx="1219520" cy="3364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91" y="32542"/>
            <a:ext cx="454823" cy="33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" y="4782605"/>
            <a:ext cx="9121112" cy="358904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-19976" y="13281"/>
            <a:ext cx="9180000" cy="382904"/>
          </a:xfrm>
          <a:prstGeom prst="rect">
            <a:avLst/>
          </a:prstGeom>
          <a:solidFill>
            <a:srgbClr val="665D58"/>
          </a:solidFill>
          <a:ln>
            <a:solidFill>
              <a:srgbClr val="665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665D58"/>
              </a:clrFrom>
              <a:clrTo>
                <a:srgbClr val="665D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58526" r="39986" b="34007"/>
          <a:stretch/>
        </p:blipFill>
        <p:spPr>
          <a:xfrm>
            <a:off x="109840" y="27384"/>
            <a:ext cx="1219520" cy="3364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27" y="30551"/>
            <a:ext cx="454823" cy="33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9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s-ES" sz="4200" kern="1200">
          <a:solidFill>
            <a:schemeClr val="tx2"/>
          </a:solidFill>
          <a:latin typeface="HelveticaNeueLT Std Lt Ext" panose="020B0503020202020204" pitchFamily="34" charset="0"/>
          <a:ea typeface="+mj-ea"/>
          <a:cs typeface="+mj-cs"/>
        </a:defRPr>
      </a:lvl1pPr>
      <a:extLst/>
    </p:titleStyle>
    <p:bodyStyle>
      <a:lvl1pPr marL="320032" indent="-320032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es-ES" sz="2900" kern="1200">
          <a:solidFill>
            <a:schemeClr val="tx1"/>
          </a:solidFill>
          <a:latin typeface="HelveticaNeueLT Std Lt Ext" panose="020B0503020202020204" pitchFamily="34" charset="0"/>
          <a:ea typeface="+mn-ea"/>
          <a:cs typeface="+mn-cs"/>
        </a:defRPr>
      </a:lvl1pPr>
      <a:lvl2pPr marL="640064" indent="-274313" algn="l" rtl="0" eaLnBrk="1" latinLnBrk="0" hangingPunct="1">
        <a:spcBef>
          <a:spcPts val="551"/>
        </a:spcBef>
        <a:buClr>
          <a:schemeClr val="accent1"/>
        </a:buClr>
        <a:buSzPct val="70000"/>
        <a:buFont typeface="Wingdings 2"/>
        <a:buChar char=""/>
        <a:defRPr kumimoji="0" lang="es-ES" sz="2600" kern="1200">
          <a:solidFill>
            <a:schemeClr val="tx1"/>
          </a:solidFill>
          <a:latin typeface="HelveticaNeueLT Std Lt Ext" panose="020B0503020202020204" pitchFamily="34" charset="0"/>
          <a:ea typeface="+mn-ea"/>
          <a:cs typeface="+mn-cs"/>
        </a:defRPr>
      </a:lvl2pPr>
      <a:lvl3pPr marL="914377" indent="-228594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es-ES" sz="2300" kern="1200">
          <a:solidFill>
            <a:schemeClr val="tx1"/>
          </a:solidFill>
          <a:latin typeface="HelveticaNeueLT Std Lt Ext" panose="020B0503020202020204" pitchFamily="34" charset="0"/>
          <a:ea typeface="+mn-ea"/>
          <a:cs typeface="+mn-cs"/>
        </a:defRPr>
      </a:lvl3pPr>
      <a:lvl4pPr marL="1371566" indent="-228594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es-ES" sz="2000" kern="1200">
          <a:solidFill>
            <a:schemeClr val="tx1"/>
          </a:solidFill>
          <a:latin typeface="HelveticaNeueLT Std Lt Ext" panose="020B0503020202020204" pitchFamily="34" charset="0"/>
          <a:ea typeface="+mn-ea"/>
          <a:cs typeface="+mn-cs"/>
        </a:defRPr>
      </a:lvl4pPr>
      <a:lvl5pPr marL="1828754" indent="-228594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es-ES" sz="2000" kern="1200">
          <a:solidFill>
            <a:schemeClr val="tx1"/>
          </a:solidFill>
          <a:latin typeface="HelveticaNeueLT Std Lt Ext" panose="020B0503020202020204" pitchFamily="34" charset="0"/>
          <a:ea typeface="+mn-ea"/>
          <a:cs typeface="+mn-cs"/>
        </a:defRPr>
      </a:lvl5pPr>
      <a:lvl6pPr marL="2103067" indent="-228594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381" indent="-22859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694" indent="-22859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07" indent="-22859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/>
          <p:cNvGrpSpPr/>
          <p:nvPr/>
        </p:nvGrpSpPr>
        <p:grpSpPr>
          <a:xfrm>
            <a:off x="971600" y="2787774"/>
            <a:ext cx="8496944" cy="1524075"/>
            <a:chOff x="467544" y="1266314"/>
            <a:chExt cx="8496944" cy="1524075"/>
          </a:xfrm>
        </p:grpSpPr>
        <p:sp>
          <p:nvSpPr>
            <p:cNvPr id="9" name="Line 45"/>
            <p:cNvSpPr>
              <a:spLocks noChangeShapeType="1"/>
            </p:cNvSpPr>
            <p:nvPr/>
          </p:nvSpPr>
          <p:spPr bwMode="auto">
            <a:xfrm flipH="1">
              <a:off x="1043608" y="1849874"/>
              <a:ext cx="0" cy="9000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>
                <a:defRPr/>
              </a:pPr>
              <a:endParaRPr lang="es-MX" dirty="0">
                <a:latin typeface="HelveticaNeueLT Std Blk Ext" panose="020B0A07040502030204" pitchFamily="34" charset="0"/>
              </a:endParaRPr>
            </a:p>
          </p:txBody>
        </p: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>
              <a:off x="801560" y="1849875"/>
              <a:ext cx="7812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latin typeface="HelveticaNeueLT Std Blk Ext" panose="020B0A07040502030204" pitchFamily="34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115616" y="1851670"/>
              <a:ext cx="7632848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500" b="1" cap="small" dirty="0">
                  <a:solidFill>
                    <a:schemeClr val="bg2"/>
                  </a:solidFill>
                  <a:latin typeface="HelveticaNeueLT Std Blk Ext" panose="020B0A07040502030204" pitchFamily="34" charset="0"/>
                </a:rPr>
                <a:t>Informe de actividades </a:t>
              </a:r>
            </a:p>
            <a:p>
              <a:pPr>
                <a:spcBef>
                  <a:spcPct val="50000"/>
                </a:spcBef>
              </a:pPr>
              <a:r>
                <a:rPr lang="es-MX" sz="2000" b="1" cap="small" dirty="0">
                  <a:solidFill>
                    <a:schemeClr val="bg2"/>
                  </a:solidFill>
                  <a:latin typeface="HelveticaNeueLT Std Blk Ext" panose="020B0A07040502030204" pitchFamily="34" charset="0"/>
                </a:rPr>
                <a:t>enero – agosto, 2020.</a:t>
              </a:r>
            </a:p>
          </p:txBody>
        </p:sp>
        <p:sp>
          <p:nvSpPr>
            <p:cNvPr id="13" name="8 CuadroTexto"/>
            <p:cNvSpPr txBox="1">
              <a:spLocks noChangeArrowheads="1"/>
            </p:cNvSpPr>
            <p:nvPr/>
          </p:nvSpPr>
          <p:spPr bwMode="auto">
            <a:xfrm>
              <a:off x="467544" y="1266314"/>
              <a:ext cx="84969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s-MX" b="1" dirty="0">
                  <a:solidFill>
                    <a:schemeClr val="bg1"/>
                  </a:solidFill>
                  <a:latin typeface="HelveticaNeueLT Std Blk Ext" panose="020B0A07040502030204" pitchFamily="34" charset="0"/>
                </a:rPr>
                <a:t>Instituto Materno Infantil del Estado de México</a:t>
              </a:r>
              <a:endParaRPr lang="es-ES" b="1" dirty="0">
                <a:solidFill>
                  <a:schemeClr val="bg1"/>
                </a:solidFill>
                <a:latin typeface="HelveticaNeueLT Std Blk Ext" panose="020B0A07040502030204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-116963" y="763340"/>
            <a:ext cx="1373881" cy="4257410"/>
            <a:chOff x="-127597" y="843558"/>
            <a:chExt cx="1373881" cy="4257410"/>
          </a:xfrm>
        </p:grpSpPr>
        <p:pic>
          <p:nvPicPr>
            <p:cNvPr id="17" name="16 Imagen" descr="concepto-medico-medico-paciente-mujer-dibujos-animados-plana-sala-hospital_36082-485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27597" y="3231395"/>
              <a:ext cx="1373881" cy="850100"/>
            </a:xfrm>
            <a:prstGeom prst="rect">
              <a:avLst/>
            </a:prstGeom>
          </p:spPr>
        </p:pic>
        <p:pic>
          <p:nvPicPr>
            <p:cNvPr id="14" name="13 Imagen" descr="cartoon-physician-nurse-patient-cartoon-docto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CACACA"/>
                </a:clrFrom>
                <a:clrTo>
                  <a:srgbClr val="CACAC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603747"/>
              <a:ext cx="1112342" cy="889885"/>
            </a:xfrm>
            <a:prstGeom prst="rect">
              <a:avLst/>
            </a:prstGeom>
          </p:spPr>
        </p:pic>
        <p:pic>
          <p:nvPicPr>
            <p:cNvPr id="15" name="14 Imagen" descr="43267539-dentista-trata-os-dentes-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5C7E99"/>
                </a:clrFrom>
                <a:clrTo>
                  <a:srgbClr val="5C7E9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329614"/>
              <a:ext cx="1115616" cy="1089540"/>
            </a:xfrm>
            <a:prstGeom prst="rect">
              <a:avLst/>
            </a:prstGeom>
          </p:spPr>
        </p:pic>
        <p:pic>
          <p:nvPicPr>
            <p:cNvPr id="16" name="15 Imagen" descr="935ac647471415da8aa8e03ac39b21f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64" y="4091177"/>
              <a:ext cx="971600" cy="1009791"/>
            </a:xfrm>
            <a:prstGeom prst="rect">
              <a:avLst/>
            </a:prstGeom>
          </p:spPr>
        </p:pic>
        <p:pic>
          <p:nvPicPr>
            <p:cNvPr id="11" name="10 Imagen" descr="6yrv_w5we_18060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843558"/>
              <a:ext cx="1130940" cy="837058"/>
            </a:xfrm>
            <a:prstGeom prst="rect">
              <a:avLst/>
            </a:prstGeom>
          </p:spPr>
        </p:pic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788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octor-checking-pregnant-by-stethoscope-vector-942806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8EC8CC"/>
              </a:clrFrom>
              <a:clrTo>
                <a:srgbClr val="8EC8CC">
                  <a:alpha val="0"/>
                </a:srgbClr>
              </a:clrTo>
            </a:clrChange>
          </a:blip>
          <a:srcRect t="18599" r="4745" b="7601"/>
          <a:stretch>
            <a:fillRect/>
          </a:stretch>
        </p:blipFill>
        <p:spPr>
          <a:xfrm>
            <a:off x="107504" y="627534"/>
            <a:ext cx="1224136" cy="1024286"/>
          </a:xfrm>
          <a:prstGeom prst="rect">
            <a:avLst/>
          </a:prstGeom>
        </p:spPr>
      </p:pic>
      <p:sp>
        <p:nvSpPr>
          <p:cNvPr id="5" name="8 CuadroTexto"/>
          <p:cNvSpPr txBox="1">
            <a:spLocks noChangeArrowheads="1"/>
          </p:cNvSpPr>
          <p:nvPr/>
        </p:nvSpPr>
        <p:spPr bwMode="auto">
          <a:xfrm>
            <a:off x="1737850" y="18398"/>
            <a:ext cx="5786479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es-ES" sz="2000" b="1" cap="small" dirty="0">
                <a:solidFill>
                  <a:schemeClr val="bg1">
                    <a:lumMod val="95000"/>
                  </a:schemeClr>
                </a:solidFill>
                <a:latin typeface="HelveticaNeueLT Std Blk Cn" panose="020B0806030702040204" pitchFamily="34" charset="0"/>
              </a:rPr>
              <a:t>Atención  Materna y Neonatal</a:t>
            </a: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179512" y="339502"/>
            <a:ext cx="9130818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defRPr/>
            </a:pPr>
            <a:r>
              <a:rPr lang="es-MX" sz="1600" b="1" dirty="0" err="1">
                <a:solidFill>
                  <a:srgbClr val="FA9E21"/>
                </a:solidFill>
                <a:latin typeface="HelveticaNeueLT Std" panose="020B0604020202020204"/>
              </a:rPr>
              <a:t>Pp</a:t>
            </a:r>
            <a:r>
              <a:rPr lang="es-MX" sz="1600" b="1" dirty="0">
                <a:solidFill>
                  <a:srgbClr val="FA9E21"/>
                </a:solidFill>
                <a:latin typeface="HelveticaNeueLT Std" panose="020B0604020202020204"/>
              </a:rPr>
              <a:t>: </a:t>
            </a:r>
            <a:r>
              <a:rPr lang="es-MX" sz="1600" b="1" dirty="0">
                <a:latin typeface="HelveticaNeueLT Std" panose="020B0604020202020204"/>
              </a:rPr>
              <a:t>Salud para la mujer 		</a:t>
            </a:r>
            <a:r>
              <a:rPr lang="es-MX" sz="1600" b="1" dirty="0">
                <a:solidFill>
                  <a:srgbClr val="FF0000"/>
                </a:solidFill>
                <a:latin typeface="HelveticaNeueLT Std" panose="020B0604020202020204"/>
              </a:rPr>
              <a:t>pp. </a:t>
            </a:r>
            <a:r>
              <a:rPr lang="es-MX" sz="1600" b="1" dirty="0">
                <a:latin typeface="HelveticaNeueLT Std" panose="020B0604020202020204"/>
              </a:rPr>
              <a:t>Servicio médico de tercer nivel para la mujer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DE4230B0-A57B-4298-8AA6-4D2DA9EEE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00645"/>
              </p:ext>
            </p:extLst>
          </p:nvPr>
        </p:nvGraphicFramePr>
        <p:xfrm>
          <a:off x="179512" y="1368531"/>
          <a:ext cx="8856984" cy="3492321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4251200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875980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5218483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13846083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027279032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xmlns="" val="168960116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258259169"/>
                    </a:ext>
                  </a:extLst>
                </a:gridCol>
              </a:tblGrid>
              <a:tr h="2080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Descripción de meta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Unidad de medida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Meta anual 2020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Enero - agosto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Cumplimiento porcentual y semaforización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2516091"/>
                  </a:ext>
                </a:extLst>
              </a:tr>
              <a:tr h="2080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Programado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Alcanzado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7687559"/>
                  </a:ext>
                </a:extLst>
              </a:tr>
              <a:tr h="495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2108084"/>
                  </a:ext>
                </a:extLst>
              </a:tr>
              <a:tr h="2723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Otorgar consulta externa de especialidad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Consulta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17,771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11,982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4,084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34.08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152979103"/>
                  </a:ext>
                </a:extLst>
              </a:tr>
              <a:tr h="79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4327815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Brindar atención médica hospitalaria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Egreso Hospitalario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10,887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7,280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5,993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82.32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327202155"/>
                  </a:ext>
                </a:extLst>
              </a:tr>
              <a:tr h="495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9533769"/>
                  </a:ext>
                </a:extLst>
              </a:tr>
              <a:tr h="2723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Realizar intervención quirúrgica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Cirugía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7,694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5,190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3,734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71.95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753800632"/>
                  </a:ext>
                </a:extLst>
              </a:tr>
              <a:tr h="495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3386582"/>
                  </a:ext>
                </a:extLst>
              </a:tr>
              <a:tr h="2723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Realizar estudios auxiliares de diagnóstico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Estudio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334,431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217,151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207,550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95.58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7C93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2785995"/>
                  </a:ext>
                </a:extLst>
              </a:tr>
              <a:tr h="495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2051803"/>
                  </a:ext>
                </a:extLst>
              </a:tr>
              <a:tr h="4059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Otorgar consulta externa especializada de subespecialidad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Consulta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5,987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3,979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1,432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35.99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676023592"/>
                  </a:ext>
                </a:extLst>
              </a:tr>
              <a:tr h="495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8060568"/>
                  </a:ext>
                </a:extLst>
              </a:tr>
              <a:tr h="80700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Capacitación en la promoción, protección y apoyo de la lactancia materna en el binomio entre madre e hijo hasta los 6 meses de vida del hijo.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Persona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19,680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13,120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7,124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54.30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89D2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794534844"/>
                  </a:ext>
                </a:extLst>
              </a:tr>
              <a:tr h="495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706" marR="4706" marT="47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0441877"/>
                  </a:ext>
                </a:extLst>
              </a:tr>
              <a:tr h="3911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" panose="020B0604020202020204" pitchFamily="34" charset="0"/>
                        </a:rPr>
                        <a:t>Universo de atención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Mujer y recién nacido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396,450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258,702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229,917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88.87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639279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9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istockphoto-1034279398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65" y="3723878"/>
            <a:ext cx="1930605" cy="1285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9" name="8 CuadroTexto"/>
          <p:cNvSpPr txBox="1">
            <a:spLocks noChangeArrowheads="1"/>
          </p:cNvSpPr>
          <p:nvPr/>
        </p:nvSpPr>
        <p:spPr bwMode="auto">
          <a:xfrm>
            <a:off x="1737850" y="18397"/>
            <a:ext cx="5786479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es-ES" sz="2000" b="1" cap="small" dirty="0">
                <a:solidFill>
                  <a:schemeClr val="bg1">
                    <a:lumMod val="95000"/>
                  </a:schemeClr>
                </a:solidFill>
                <a:latin typeface="HelveticaNeueLT Std Blk Cn" panose="020B0806030702040204" pitchFamily="34" charset="0"/>
              </a:rPr>
              <a:t>Salud Bucal</a:t>
            </a:r>
          </a:p>
        </p:txBody>
      </p:sp>
      <p:sp>
        <p:nvSpPr>
          <p:cNvPr id="16" name="8 CuadroTexto"/>
          <p:cNvSpPr txBox="1">
            <a:spLocks noChangeArrowheads="1"/>
          </p:cNvSpPr>
          <p:nvPr/>
        </p:nvSpPr>
        <p:spPr bwMode="auto">
          <a:xfrm>
            <a:off x="0" y="388869"/>
            <a:ext cx="702027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FA9E21"/>
                </a:solidFill>
                <a:latin typeface="HelveticaNeueLT Std" panose="020B0604020202020204"/>
              </a:rPr>
              <a:t>Pp: </a:t>
            </a:r>
            <a:r>
              <a:rPr lang="es-MX" sz="1600" b="1" dirty="0">
                <a:latin typeface="HelveticaNeueLT Std" panose="020B0604020202020204"/>
              </a:rPr>
              <a:t>Atención médica			</a:t>
            </a:r>
            <a:r>
              <a:rPr lang="es-MX" sz="1600" b="1" dirty="0">
                <a:solidFill>
                  <a:srgbClr val="EC2249"/>
                </a:solidFill>
                <a:latin typeface="HelveticaNeueLT Std" panose="020B0604020202020204"/>
              </a:rPr>
              <a:t>pp. </a:t>
            </a:r>
            <a:r>
              <a:rPr lang="es-MX" sz="1600" b="1" dirty="0">
                <a:latin typeface="HelveticaNeueLT Std" panose="020B0604020202020204"/>
              </a:rPr>
              <a:t>Salud bucal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44758"/>
              </p:ext>
            </p:extLst>
          </p:nvPr>
        </p:nvGraphicFramePr>
        <p:xfrm>
          <a:off x="97635" y="774684"/>
          <a:ext cx="8896459" cy="2949195"/>
        </p:xfrm>
        <a:graphic>
          <a:graphicData uri="http://schemas.openxmlformats.org/drawingml/2006/table">
            <a:tbl>
              <a:tblPr/>
              <a:tblGrid>
                <a:gridCol w="4104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75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63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Descripción de meta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Unidad de medida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Meta anual 2020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Enero - agosto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Cumplimiento porcentual y semaforización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3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Programado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Alcanzado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949633"/>
                  </a:ext>
                </a:extLst>
              </a:tr>
              <a:tr h="781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81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s-MX" sz="1400" b="1" i="0" u="none" strike="noStrike" dirty="0">
                          <a:effectLst/>
                          <a:latin typeface="HelveticaNeueLT Std" panose="020B0604020202020204" pitchFamily="34" charset="0"/>
                        </a:rPr>
                        <a:t>Otorgar consulta odontológica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Consulta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38,426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24,894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8,719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35.02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01">
                <a:tc>
                  <a:txBody>
                    <a:bodyPr/>
                    <a:lstStyle/>
                    <a:p>
                      <a:pPr marL="144000" algn="ctr" fontAlgn="ctr"/>
                      <a:r>
                        <a:rPr lang="es-MX" sz="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932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s-MX" sz="1400" b="1" i="0" u="none" strike="noStrike" dirty="0">
                          <a:effectLst/>
                          <a:latin typeface="HelveticaNeueLT Std" panose="020B0604020202020204" pitchFamily="34" charset="0"/>
                        </a:rPr>
                        <a:t>Brindar tratamiento de odontología general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Tratamiento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24,485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15,813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5,424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34.30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101">
                <a:tc>
                  <a:txBody>
                    <a:bodyPr/>
                    <a:lstStyle/>
                    <a:p>
                      <a:pPr marL="144000" algn="ctr" fontAlgn="ctr"/>
                      <a:r>
                        <a:rPr lang="es-MX" sz="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9552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s-MX" sz="1400" b="1" i="0" u="none" strike="noStrike" dirty="0">
                          <a:effectLst/>
                          <a:latin typeface="HelveticaNeueLT Std" panose="020B0604020202020204" pitchFamily="34" charset="0"/>
                        </a:rPr>
                        <a:t>Realizar estudios de gabinete y otros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Estudio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9,505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6,393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2,221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34.74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101">
                <a:tc>
                  <a:txBody>
                    <a:bodyPr/>
                    <a:lstStyle/>
                    <a:p>
                      <a:pPr marL="144000" algn="ctr" fontAlgn="ctr"/>
                      <a:r>
                        <a:rPr lang="es-MX" sz="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9552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s-MX" sz="1400" b="1" i="0" u="none" strike="noStrike" dirty="0">
                          <a:effectLst/>
                          <a:latin typeface="HelveticaNeueLT Std" panose="020B0604020202020204" pitchFamily="34" charset="0"/>
                        </a:rPr>
                        <a:t>Atención al paciente de fisura labiopalatina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Persona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9,200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5,950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2,343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39.38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101">
                <a:tc>
                  <a:txBody>
                    <a:bodyPr/>
                    <a:lstStyle/>
                    <a:p>
                      <a:pPr marL="144000" algn="ctr" fontAlgn="ctr"/>
                      <a:r>
                        <a:rPr lang="es-MX" sz="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1254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" panose="020B0604020202020204" pitchFamily="34" charset="0"/>
                        </a:rPr>
                        <a:t>Universo de atención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Menor de 15 años y mujeres en edad gestante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81,616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53,050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18,707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35.26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9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rofesor | Vectores, Fotos de Stock y PSD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0241" y="3195373"/>
            <a:ext cx="2151213" cy="1432997"/>
          </a:xfrm>
          <a:prstGeom prst="snip2SameRect">
            <a:avLst/>
          </a:prstGeom>
          <a:noFill/>
        </p:spPr>
      </p:pic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1801649" y="28780"/>
            <a:ext cx="5786479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es-ES" sz="2000" b="1" cap="small" dirty="0">
                <a:solidFill>
                  <a:schemeClr val="bg1"/>
                </a:solidFill>
                <a:latin typeface="HelveticaNeueLT Std Blk" pitchFamily="34" charset="0"/>
              </a:rPr>
              <a:t>Enseñanza e Investigación</a:t>
            </a: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-8062" y="367409"/>
            <a:ext cx="91440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marL="2826544" indent="-2826544" algn="just">
              <a:defRPr/>
            </a:pPr>
            <a:r>
              <a:rPr lang="es-MX" sz="1200" b="1" dirty="0">
                <a:solidFill>
                  <a:srgbClr val="E79C03"/>
                </a:solidFill>
                <a:latin typeface="HelveticaNeueLT Std Lt Cn" panose="020B0406020202030204" pitchFamily="34" charset="0"/>
              </a:rPr>
              <a:t>Pp: </a:t>
            </a:r>
            <a:r>
              <a:rPr lang="es-MX" sz="1200" b="1" dirty="0">
                <a:latin typeface="HelveticaNeueLT Std Lt Cn" panose="020B0406020202030204" pitchFamily="34" charset="0"/>
              </a:rPr>
              <a:t>Atención médica 	</a:t>
            </a:r>
            <a:r>
              <a:rPr lang="es-MX" sz="1200" b="1" dirty="0">
                <a:solidFill>
                  <a:srgbClr val="EC2249"/>
                </a:solidFill>
                <a:latin typeface="HelveticaNeueLT Std Lt Cn" panose="020B0406020202030204" pitchFamily="34" charset="0"/>
              </a:rPr>
              <a:t>pp. </a:t>
            </a:r>
            <a:r>
              <a:rPr lang="es-MX" sz="1200" b="1" dirty="0">
                <a:latin typeface="HelveticaNeueLT Std Lt Cn" panose="020B0406020202030204" pitchFamily="34" charset="0"/>
              </a:rPr>
              <a:t>Profesionalización de los recursos humanos para la prestación de servicios, enseñanza e investigación en materia de salud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83204"/>
              </p:ext>
            </p:extLst>
          </p:nvPr>
        </p:nvGraphicFramePr>
        <p:xfrm>
          <a:off x="67298" y="3291830"/>
          <a:ext cx="5658804" cy="163962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96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2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7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72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43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43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29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5558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cap="small" baseline="0" dirty="0">
                          <a:effectLst/>
                          <a:latin typeface="HelveticaNeueLT Std" panose="020B0604020202020204" pitchFamily="34" charset="0"/>
                        </a:rPr>
                        <a:t>Residencia médica</a:t>
                      </a:r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*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R1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>
                          <a:effectLst/>
                          <a:latin typeface="HelveticaNeueLT Std" panose="020B0604020202020204" pitchFamily="34" charset="0"/>
                        </a:rPr>
                        <a:t>R2</a:t>
                      </a:r>
                      <a:endParaRPr lang="es-MX" sz="900" b="1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>
                          <a:effectLst/>
                          <a:latin typeface="HelveticaNeueLT Std" panose="020B0604020202020204" pitchFamily="34" charset="0"/>
                        </a:rPr>
                        <a:t>R3</a:t>
                      </a:r>
                      <a:endParaRPr lang="es-MX" sz="900" b="1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>
                          <a:effectLst/>
                          <a:latin typeface="HelveticaNeueLT Std" panose="020B0604020202020204" pitchFamily="34" charset="0"/>
                        </a:rPr>
                        <a:t>R4</a:t>
                      </a:r>
                      <a:endParaRPr lang="es-MX" sz="900" b="1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>
                          <a:effectLst/>
                          <a:latin typeface="HelveticaNeueLT Std" panose="020B0604020202020204" pitchFamily="34" charset="0"/>
                        </a:rPr>
                        <a:t>R5</a:t>
                      </a:r>
                      <a:endParaRPr lang="es-MX" sz="900" b="1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R6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>
                          <a:effectLst/>
                          <a:latin typeface="HelveticaNeueLT Std" panose="020B0604020202020204" pitchFamily="34" charset="0"/>
                        </a:rPr>
                        <a:t>R7</a:t>
                      </a:r>
                      <a:endParaRPr lang="es-MX" sz="900" b="1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 Total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558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Anestesiología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2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8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558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Ginecología y obstétrica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13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14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12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12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51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558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Pediatría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15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13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15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43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558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Cirugía pediátrica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12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558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Infectología pediátrica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2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1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160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Medicina crítica en obstétrica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2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5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5558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Neonatología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2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  <a:latin typeface="HelveticaNeueLT Std" panose="020B0604020202020204" pitchFamily="34" charset="0"/>
                        </a:rPr>
                        <a:t>2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558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 Total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31 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29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30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19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7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5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HelveticaNeueLT Std" panose="020B0604020202020204" pitchFamily="34" charset="0"/>
                        </a:rPr>
                        <a:t>124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9128" marR="9128" marT="912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5796136" y="4544470"/>
            <a:ext cx="326012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indent="-2826544">
              <a:defRPr/>
            </a:pPr>
            <a:r>
              <a:rPr lang="es-MX" sz="900" b="1" dirty="0">
                <a:latin typeface="HelveticaNeueLT Std Lt Cn" panose="020B0406020202030204" pitchFamily="34" charset="0"/>
              </a:rPr>
              <a:t>*Se autoriza contratación de 3 plazas para médicos residentes (ginecología y obstetricia, pediatría  y anestesiología), para el ejercicio 2020.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10390"/>
              </p:ext>
            </p:extLst>
          </p:nvPr>
        </p:nvGraphicFramePr>
        <p:xfrm>
          <a:off x="67298" y="788151"/>
          <a:ext cx="8940606" cy="2387217"/>
        </p:xfrm>
        <a:graphic>
          <a:graphicData uri="http://schemas.openxmlformats.org/drawingml/2006/table">
            <a:tbl>
              <a:tblPr/>
              <a:tblGrid>
                <a:gridCol w="4796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95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77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Descripción de meta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Unidad de medida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Meta anual 2020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Enero - agosto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cap="small" baseline="30000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Cumplimiento porcentual y semaforización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7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Programado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Alcanzado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085837"/>
                  </a:ext>
                </a:extLst>
              </a:tr>
              <a:tr h="702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2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300" b="1" i="0" u="none" strike="noStrike" dirty="0">
                          <a:effectLst/>
                          <a:latin typeface="HelveticaNeueLT Std" panose="020B0604020202020204" pitchFamily="34" charset="0"/>
                        </a:rPr>
                        <a:t>Capacitar al personal de salud 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Personal 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effectLst/>
                          <a:latin typeface="HelveticaNeueLT Std Blk Cn" panose="020B0806030702040204" pitchFamily="34" charset="0"/>
                        </a:rPr>
                        <a:t>1,734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1,162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6,149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529.17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824193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35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909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300" b="1" i="0" u="none" strike="noStrike" dirty="0">
                          <a:effectLst/>
                          <a:latin typeface="HelveticaNeueLT Std" panose="020B0604020202020204" pitchFamily="34" charset="0"/>
                        </a:rPr>
                        <a:t>Formar personal médico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Personal 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effectLst/>
                          <a:latin typeface="HelveticaNeueLT Std Blk Cn" panose="020B0806030702040204" pitchFamily="34" charset="0"/>
                        </a:rPr>
                        <a:t>121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121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124*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101.24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7C93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235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3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693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300" b="1" i="0" u="none" strike="noStrike" dirty="0">
                          <a:effectLst/>
                          <a:latin typeface="HelveticaNeueLT Std" panose="020B0604020202020204" pitchFamily="34" charset="0"/>
                        </a:rPr>
                        <a:t>Elaborar estudios de investigación en salud 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Estudio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effectLst/>
                          <a:latin typeface="HelveticaNeueLT Std Blk Cn" panose="020B0806030702040204" pitchFamily="34" charset="0"/>
                        </a:rPr>
                        <a:t>36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36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36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100.00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7C93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235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3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821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300" b="1" i="0" u="none" strike="noStrike" dirty="0">
                          <a:effectLst/>
                          <a:latin typeface="HelveticaNeueLT Std" panose="020B0604020202020204" pitchFamily="34" charset="0"/>
                        </a:rPr>
                        <a:t>Capacitar al personal de salud para la práctica de lactancia materna 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Personal 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effectLst/>
                          <a:latin typeface="HelveticaNeueLT Std Blk Cn" panose="020B0806030702040204" pitchFamily="34" charset="0"/>
                        </a:rPr>
                        <a:t>700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468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470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100.43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7C93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235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3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055" marR="8055" marT="8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245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" panose="020B0604020202020204" pitchFamily="34" charset="0"/>
                        </a:rPr>
                        <a:t>Universo de atención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Personal de salud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2,555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1,751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6,742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385.01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824193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9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1737850" y="728"/>
            <a:ext cx="5786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b="1" cap="small" dirty="0">
                <a:solidFill>
                  <a:schemeClr val="bg1">
                    <a:lumMod val="95000"/>
                  </a:schemeClr>
                </a:solidFill>
                <a:latin typeface="HelveticaNeueLT Std Blk Cn" panose="020B0806030702040204" pitchFamily="34" charset="0"/>
              </a:rPr>
              <a:t>Población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20601" r="5646" b="20600"/>
          <a:stretch/>
        </p:blipFill>
        <p:spPr>
          <a:xfrm>
            <a:off x="251520" y="483518"/>
            <a:ext cx="8635817" cy="44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1801648" y="17238"/>
            <a:ext cx="615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2000" b="1" cap="small" dirty="0">
                <a:solidFill>
                  <a:schemeClr val="bg1">
                    <a:lumMod val="95000"/>
                  </a:schemeClr>
                </a:solidFill>
                <a:latin typeface="HelveticaNeueLT Std Blk Cn" panose="020B0806030702040204" pitchFamily="34" charset="0"/>
              </a:rPr>
              <a:t>Propuesta de acuerdo No.CI-IMIEM-099-005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5524" y="417348"/>
            <a:ext cx="8940565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1050" b="1" dirty="0">
                <a:solidFill>
                  <a:srgbClr val="000000"/>
                </a:solidFill>
                <a:latin typeface="HelveticaNeueLT Std Lt" panose="020B04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integrantes del Consejo Interno del Instituto Materno Infantil del Estado de México, con base a los artículos 296 fracción VIII y  297,  fracción XIV, del Reglamento de Salud del Estado de México; artículo 13, fracción IX y 19, fracción XI, del Reglamento de la Ley para la Coordinación y el Control de los Organismos Auxiliares y Fideicomisos del Estado de México y artículo 13, fracciones VII y XI del Decreto del Ejecutivo del Estado por el que se crea el Organismo Público Descentralizado de carácter Estatal denominado Instituto Materno Infantil del Estado de México; toman conocimiento del Cumplimiento de Metas de enero a agosto de 2020 de acuerdo al Programa Operativo Anual; teniendo un cumplimiento:</a:t>
            </a:r>
            <a:endParaRPr lang="es-MX" sz="1050" dirty="0">
              <a:effectLst/>
              <a:latin typeface="HelveticaNeueLT Std Ext" panose="020B0605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05685"/>
            <a:ext cx="4083188" cy="20218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038787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4">
            <a:extLst>
              <a:ext uri="{FF2B5EF4-FFF2-40B4-BE49-F238E27FC236}">
                <a16:creationId xmlns:a16="http://schemas.microsoft.com/office/drawing/2014/main" xmlns="" id="{0DAB1B5A-ED05-1D47-B0A5-EED8CF0D87F4}"/>
              </a:ext>
            </a:extLst>
          </p:cNvPr>
          <p:cNvSpPr txBox="1"/>
          <p:nvPr/>
        </p:nvSpPr>
        <p:spPr>
          <a:xfrm>
            <a:off x="602559" y="1356614"/>
            <a:ext cx="2525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zh-CN" sz="1350" b="1" cap="small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  <a:ea typeface="微软雅黑" panose="020B0503020204020204" pitchFamily="34" charset="-122"/>
              </a:rPr>
              <a:t>Reducción de metas institucionales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47636C6-2864-BE48-BFB0-CA4FB4286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23" y="502085"/>
            <a:ext cx="848697" cy="848697"/>
          </a:xfrm>
          <a:prstGeom prst="rect">
            <a:avLst/>
          </a:prstGeom>
        </p:spPr>
      </p:pic>
      <p:cxnSp>
        <p:nvCxnSpPr>
          <p:cNvPr id="4" name="直接连接符 35">
            <a:extLst>
              <a:ext uri="{FF2B5EF4-FFF2-40B4-BE49-F238E27FC236}">
                <a16:creationId xmlns:a16="http://schemas.microsoft.com/office/drawing/2014/main" xmlns="" id="{B01408BB-C953-0C43-96AF-16539FA0471B}"/>
              </a:ext>
            </a:extLst>
          </p:cNvPr>
          <p:cNvCxnSpPr/>
          <p:nvPr/>
        </p:nvCxnSpPr>
        <p:spPr>
          <a:xfrm>
            <a:off x="602559" y="1356614"/>
            <a:ext cx="2525096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37">
            <a:extLst>
              <a:ext uri="{FF2B5EF4-FFF2-40B4-BE49-F238E27FC236}">
                <a16:creationId xmlns:a16="http://schemas.microsoft.com/office/drawing/2014/main" xmlns="" id="{B85A31A8-B426-3F45-9FE4-14E132EC55FC}"/>
              </a:ext>
            </a:extLst>
          </p:cNvPr>
          <p:cNvSpPr txBox="1"/>
          <p:nvPr/>
        </p:nvSpPr>
        <p:spPr>
          <a:xfrm>
            <a:off x="2546775" y="2349301"/>
            <a:ext cx="35643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zh-CN" sz="1350" b="1" cap="small" dirty="0">
                <a:solidFill>
                  <a:srgbClr val="92D050"/>
                </a:solidFill>
                <a:latin typeface="HelveticaNeueLT Std" panose="020B0604020202020204" pitchFamily="34" charset="0"/>
                <a:ea typeface="微软雅黑" panose="020B0503020204020204" pitchFamily="34" charset="-122"/>
              </a:rPr>
              <a:t>Creación de indicadores acorde a la pandemia para justificación de avances programáticos presupuestales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C0E1901-9A6F-924A-A094-32ABA34C5C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08" b="50000"/>
          <a:stretch/>
        </p:blipFill>
        <p:spPr>
          <a:xfrm>
            <a:off x="3842920" y="1358321"/>
            <a:ext cx="790327" cy="760546"/>
          </a:xfrm>
          <a:prstGeom prst="rect">
            <a:avLst/>
          </a:prstGeom>
        </p:spPr>
      </p:pic>
      <p:cxnSp>
        <p:nvCxnSpPr>
          <p:cNvPr id="7" name="直接连接符 38">
            <a:extLst>
              <a:ext uri="{FF2B5EF4-FFF2-40B4-BE49-F238E27FC236}">
                <a16:creationId xmlns:a16="http://schemas.microsoft.com/office/drawing/2014/main" xmlns="" id="{D4541C78-243E-E34F-8867-E62AF042AEC1}"/>
              </a:ext>
            </a:extLst>
          </p:cNvPr>
          <p:cNvCxnSpPr/>
          <p:nvPr/>
        </p:nvCxnSpPr>
        <p:spPr>
          <a:xfrm>
            <a:off x="2627784" y="2218033"/>
            <a:ext cx="348338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37">
            <a:extLst>
              <a:ext uri="{FF2B5EF4-FFF2-40B4-BE49-F238E27FC236}">
                <a16:creationId xmlns:a16="http://schemas.microsoft.com/office/drawing/2014/main" xmlns="" id="{605FBAA2-4A0B-314D-8514-1240CC2DFB6F}"/>
              </a:ext>
            </a:extLst>
          </p:cNvPr>
          <p:cNvSpPr txBox="1"/>
          <p:nvPr/>
        </p:nvSpPr>
        <p:spPr>
          <a:xfrm>
            <a:off x="5534659" y="3820462"/>
            <a:ext cx="2769327" cy="8194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altLang="zh-CN" sz="1575" b="1" cap="small" dirty="0">
                <a:solidFill>
                  <a:schemeClr val="accent4"/>
                </a:solidFill>
                <a:latin typeface="HelveticaNeueLT Std" panose="020B0604020202020204" pitchFamily="34" charset="0"/>
                <a:ea typeface="微软雅黑" panose="020B0503020204020204" pitchFamily="34" charset="-122"/>
              </a:rPr>
              <a:t>Nota: no se alcanzarán las metas programadas para el ejercicio 2020</a:t>
            </a:r>
          </a:p>
        </p:txBody>
      </p:sp>
      <p:sp>
        <p:nvSpPr>
          <p:cNvPr id="9" name="Shape 2554">
            <a:extLst>
              <a:ext uri="{FF2B5EF4-FFF2-40B4-BE49-F238E27FC236}">
                <a16:creationId xmlns:a16="http://schemas.microsoft.com/office/drawing/2014/main" xmlns="" id="{04863051-ECFE-424F-B393-475155FFC0FA}"/>
              </a:ext>
            </a:extLst>
          </p:cNvPr>
          <p:cNvSpPr/>
          <p:nvPr/>
        </p:nvSpPr>
        <p:spPr>
          <a:xfrm>
            <a:off x="6735107" y="3181366"/>
            <a:ext cx="522719" cy="528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6070" tIns="16070" rIns="16070" bIns="16070" anchor="ctr"/>
          <a:lstStyle/>
          <a:p>
            <a:pPr defTabSz="19282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375"/>
          </a:p>
        </p:txBody>
      </p:sp>
      <p:cxnSp>
        <p:nvCxnSpPr>
          <p:cNvPr id="10" name="直接连接符 38">
            <a:extLst>
              <a:ext uri="{FF2B5EF4-FFF2-40B4-BE49-F238E27FC236}">
                <a16:creationId xmlns:a16="http://schemas.microsoft.com/office/drawing/2014/main" xmlns="" id="{6D94BD4A-5EF9-9345-93A5-BA4478BA33A4}"/>
              </a:ext>
            </a:extLst>
          </p:cNvPr>
          <p:cNvCxnSpPr/>
          <p:nvPr/>
        </p:nvCxnSpPr>
        <p:spPr>
          <a:xfrm>
            <a:off x="5556636" y="3820462"/>
            <a:ext cx="2673297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D3F8AEF-8E27-416C-9033-8FA96E73B11C}"/>
              </a:ext>
            </a:extLst>
          </p:cNvPr>
          <p:cNvSpPr/>
          <p:nvPr/>
        </p:nvSpPr>
        <p:spPr>
          <a:xfrm>
            <a:off x="1493659" y="9633"/>
            <a:ext cx="617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kern="0" cap="small" dirty="0">
                <a:solidFill>
                  <a:schemeClr val="bg1"/>
                </a:solidFill>
                <a:latin typeface="HelveticaNeueLT Std Blk Cn" panose="020B0806030702040204" pitchFamily="34" charset="0"/>
              </a:rPr>
              <a:t>Reconducción de metas</a:t>
            </a:r>
          </a:p>
        </p:txBody>
      </p:sp>
    </p:spTree>
    <p:extLst>
      <p:ext uri="{BB962C8B-B14F-4D97-AF65-F5344CB8AC3E}">
        <p14:creationId xmlns:p14="http://schemas.microsoft.com/office/powerpoint/2010/main" val="37649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D3F8AEF-8E27-416C-9033-8FA96E73B11C}"/>
              </a:ext>
            </a:extLst>
          </p:cNvPr>
          <p:cNvSpPr/>
          <p:nvPr/>
        </p:nvSpPr>
        <p:spPr>
          <a:xfrm>
            <a:off x="1493659" y="9633"/>
            <a:ext cx="617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kern="0" cap="small" dirty="0">
                <a:solidFill>
                  <a:schemeClr val="bg1"/>
                </a:solidFill>
                <a:latin typeface="HelveticaNeueLT Std Blk Cn" panose="020B0806030702040204" pitchFamily="34" charset="0"/>
              </a:rPr>
              <a:t>Reconducción de metas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xmlns="" id="{1FF37C8F-15C6-4F8A-A4BE-4F2E0AD22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39268"/>
              </p:ext>
            </p:extLst>
          </p:nvPr>
        </p:nvGraphicFramePr>
        <p:xfrm>
          <a:off x="251520" y="555526"/>
          <a:ext cx="8640960" cy="506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C370EC7-17F4-44A8-A17B-0C9781187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5" y="378965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1619675" y="-25760"/>
            <a:ext cx="5786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latin typeface="HelveticaNeueLT Std ExtBlk Cn" panose="020B0806040502050204" pitchFamily="34" charset="0"/>
              </a:rPr>
              <a:t>Programas Presupuestales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978153" y="1779663"/>
            <a:ext cx="1069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cap="small" dirty="0">
                <a:latin typeface="HelveticaNeueLT Std Extended" panose="020B0807040502030204" pitchFamily="34" charset="0"/>
              </a:rPr>
              <a:t>Atención </a:t>
            </a:r>
          </a:p>
          <a:p>
            <a:pPr algn="ctr"/>
            <a:r>
              <a:rPr lang="es-MX" sz="1400" cap="small" dirty="0">
                <a:latin typeface="HelveticaNeueLT Std Extended" panose="020B0807040502030204" pitchFamily="34" charset="0"/>
              </a:rPr>
              <a:t>médica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634672" y="2351492"/>
            <a:ext cx="2538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cap="small" dirty="0">
                <a:latin typeface="HelveticaNeueLT Std Extended" panose="020B0807040502030204" pitchFamily="34" charset="0"/>
              </a:rPr>
              <a:t>Salud para población </a:t>
            </a:r>
          </a:p>
          <a:p>
            <a:pPr algn="ctr"/>
            <a:r>
              <a:rPr lang="es-MX" sz="1400" cap="small" dirty="0">
                <a:latin typeface="HelveticaNeueLT Std Extended" panose="020B0807040502030204" pitchFamily="34" charset="0"/>
              </a:rPr>
              <a:t>infantil y adolescente</a:t>
            </a:r>
          </a:p>
        </p:txBody>
      </p:sp>
      <p:cxnSp>
        <p:nvCxnSpPr>
          <p:cNvPr id="28" name="Conector curvado 27"/>
          <p:cNvCxnSpPr>
            <a:stCxn id="24" idx="6"/>
          </p:cNvCxnSpPr>
          <p:nvPr/>
        </p:nvCxnSpPr>
        <p:spPr>
          <a:xfrm rot="16200000" flipH="1">
            <a:off x="4571732" y="648179"/>
            <a:ext cx="2333477" cy="5548772"/>
          </a:xfrm>
          <a:prstGeom prst="curvedConnector4">
            <a:avLst>
              <a:gd name="adj1" fmla="val -265"/>
              <a:gd name="adj2" fmla="val 55438"/>
            </a:avLst>
          </a:prstGeom>
          <a:ln w="38100">
            <a:solidFill>
              <a:srgbClr val="216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056" y="3917143"/>
            <a:ext cx="1341236" cy="566977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53637" y="435906"/>
            <a:ext cx="3640630" cy="3378721"/>
            <a:chOff x="313280" y="781522"/>
            <a:chExt cx="3640630" cy="3378721"/>
          </a:xfrm>
        </p:grpSpPr>
        <p:sp>
          <p:nvSpPr>
            <p:cNvPr id="6" name="Rectángulo 5"/>
            <p:cNvSpPr/>
            <p:nvPr/>
          </p:nvSpPr>
          <p:spPr>
            <a:xfrm>
              <a:off x="2282991" y="3054452"/>
              <a:ext cx="167091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cap="small" dirty="0">
                  <a:latin typeface="HelveticaNeueLT Std Extended" panose="020B0807040502030204" pitchFamily="34" charset="0"/>
                </a:rPr>
                <a:t>Salud para la población</a:t>
              </a:r>
            </a:p>
            <a:p>
              <a:pPr algn="ctr"/>
              <a:r>
                <a:rPr lang="es-MX" sz="1400" cap="small" dirty="0">
                  <a:latin typeface="HelveticaNeueLT Std Extended" panose="020B0807040502030204" pitchFamily="34" charset="0"/>
                </a:rPr>
                <a:t> infantil y adolescente</a:t>
              </a:r>
              <a:endParaRPr lang="es-MX" sz="1400" dirty="0"/>
            </a:p>
          </p:txBody>
        </p:sp>
        <p:sp>
          <p:nvSpPr>
            <p:cNvPr id="22" name="Lágrima 21"/>
            <p:cNvSpPr/>
            <p:nvPr/>
          </p:nvSpPr>
          <p:spPr>
            <a:xfrm rot="10800000">
              <a:off x="2144126" y="1033879"/>
              <a:ext cx="1800200" cy="1557078"/>
            </a:xfrm>
            <a:prstGeom prst="teardrop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Lágrima 23"/>
            <p:cNvSpPr/>
            <p:nvPr/>
          </p:nvSpPr>
          <p:spPr>
            <a:xfrm flipH="1">
              <a:off x="2123728" y="2601443"/>
              <a:ext cx="1800000" cy="1558800"/>
            </a:xfrm>
            <a:prstGeom prst="teardrop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Lágrima 14"/>
            <p:cNvSpPr/>
            <p:nvPr/>
          </p:nvSpPr>
          <p:spPr>
            <a:xfrm rot="5400000">
              <a:off x="444989" y="903083"/>
              <a:ext cx="1800200" cy="1557078"/>
            </a:xfrm>
            <a:prstGeom prst="teardrop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Lágrima 16"/>
            <p:cNvSpPr/>
            <p:nvPr/>
          </p:nvSpPr>
          <p:spPr>
            <a:xfrm>
              <a:off x="313280" y="2581722"/>
              <a:ext cx="1800200" cy="1557078"/>
            </a:xfrm>
            <a:prstGeom prst="teardrop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4240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1678762" y="34548"/>
            <a:ext cx="5786479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es-ES" b="1" cap="small" dirty="0">
                <a:solidFill>
                  <a:schemeClr val="bg1">
                    <a:lumMod val="95000"/>
                  </a:schemeClr>
                </a:solidFill>
                <a:latin typeface="HelveticaNeueLT Std ExtBlk Cn" panose="020B0806040502050204" pitchFamily="34" charset="0"/>
              </a:rPr>
              <a:t>Atención Infantil</a:t>
            </a:r>
          </a:p>
        </p:txBody>
      </p:sp>
      <p:sp>
        <p:nvSpPr>
          <p:cNvPr id="5" name="8 CuadroTexto"/>
          <p:cNvSpPr txBox="1">
            <a:spLocks noChangeArrowheads="1"/>
          </p:cNvSpPr>
          <p:nvPr/>
        </p:nvSpPr>
        <p:spPr bwMode="auto">
          <a:xfrm>
            <a:off x="179512" y="411510"/>
            <a:ext cx="852754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marL="4644629" indent="-4370785">
              <a:defRPr/>
            </a:pPr>
            <a:r>
              <a:rPr lang="es-MX" sz="1200" b="1" dirty="0">
                <a:solidFill>
                  <a:srgbClr val="FA9E21"/>
                </a:solidFill>
                <a:latin typeface="HelveticaNeueLT Std" panose="020B0604020202020204"/>
              </a:rPr>
              <a:t>Pp:</a:t>
            </a:r>
            <a:r>
              <a:rPr lang="es-MX" sz="1200" b="1" dirty="0">
                <a:latin typeface="HelveticaNeueLT Std" panose="020B0604020202020204"/>
              </a:rPr>
              <a:t> Salud para la población infantil y adolescente       	</a:t>
            </a:r>
            <a:r>
              <a:rPr lang="es-MX" sz="1200" b="1" dirty="0">
                <a:solidFill>
                  <a:srgbClr val="EC2249"/>
                </a:solidFill>
                <a:latin typeface="HelveticaNeueLT Std" panose="020B0604020202020204"/>
              </a:rPr>
              <a:t>pp. </a:t>
            </a:r>
            <a:r>
              <a:rPr lang="es-MX" sz="1200" b="1" dirty="0">
                <a:latin typeface="HelveticaNeueLT Std" panose="020B0604020202020204"/>
              </a:rPr>
              <a:t>Atención médica especializada de tercer nivel para la población infantil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15571"/>
              </p:ext>
            </p:extLst>
          </p:nvPr>
        </p:nvGraphicFramePr>
        <p:xfrm>
          <a:off x="107504" y="1453866"/>
          <a:ext cx="8928993" cy="3357344"/>
        </p:xfrm>
        <a:graphic>
          <a:graphicData uri="http://schemas.openxmlformats.org/drawingml/2006/table">
            <a:tbl>
              <a:tblPr/>
              <a:tblGrid>
                <a:gridCol w="4752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3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87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4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Descripción de meta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Unidad de medida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Meta anual 2020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Enero - agosto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7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Cumplimiento porcentual y semaforización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0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Programado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Alcanzado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4929438"/>
                  </a:ext>
                </a:extLst>
              </a:tr>
              <a:tr h="359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90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Otorgar consulta externa de especialidad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Consulta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44,271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29,172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10,984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37.65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46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90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Brindar atención médica de urgencias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Consulta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22,038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14,599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8,687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59.50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89D2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46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90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Realizar estudios auxiliares de diagnóstico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Estudio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312,052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208,054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190,581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91.60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7C93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6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5395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Brindar atención médica hospitalaria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Egreso Hospitalario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4,448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2,990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2,099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70.20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646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Brindar atención quirúrgica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Cirugía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4,072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2,803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2,018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71.99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646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704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Aplicación de quimioterapia a la población infantil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Persona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6,945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4,895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4,610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94.18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2D05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7646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375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Atención a la población infantil con padecimientos hematológicos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Niño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950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644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584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90.68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7C93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7646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4976" marR="4976" marT="4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354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" panose="020B0604020202020204" pitchFamily="34" charset="0"/>
                        </a:rPr>
                        <a:t>Universo de atención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Menor de 15 años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394,776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263,157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219,563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83.43</a:t>
                      </a:r>
                    </a:p>
                  </a:txBody>
                  <a:tcPr marL="4976" marR="4976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107504" y="627534"/>
            <a:ext cx="2808312" cy="864096"/>
            <a:chOff x="539552" y="555526"/>
            <a:chExt cx="3744416" cy="1391270"/>
          </a:xfrm>
        </p:grpSpPr>
        <p:pic>
          <p:nvPicPr>
            <p:cNvPr id="7" name="6 Imagen" descr="kids-visit-a-doctor-icon-set-vecto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59" t="2679" r="59808" b="57129"/>
            <a:stretch>
              <a:fillRect/>
            </a:stretch>
          </p:blipFill>
          <p:spPr>
            <a:xfrm>
              <a:off x="1763688" y="771550"/>
              <a:ext cx="936104" cy="1080120"/>
            </a:xfrm>
            <a:prstGeom prst="rect">
              <a:avLst/>
            </a:prstGeom>
          </p:spPr>
        </p:pic>
        <p:pic>
          <p:nvPicPr>
            <p:cNvPr id="8" name="7 Imagen" descr="kids-visit-a-doctor-icon-set-vecto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627" t="2679" r="3540" b="54449"/>
            <a:stretch>
              <a:fillRect/>
            </a:stretch>
          </p:blipFill>
          <p:spPr>
            <a:xfrm>
              <a:off x="2627784" y="771550"/>
              <a:ext cx="936104" cy="1152128"/>
            </a:xfrm>
            <a:prstGeom prst="rect">
              <a:avLst/>
            </a:prstGeom>
          </p:spPr>
        </p:pic>
        <p:pic>
          <p:nvPicPr>
            <p:cNvPr id="9" name="8 Imagen" descr="kids-visit-a-doctor-icon-set-vecto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038" t="50910" r="70526" b="3540"/>
            <a:stretch>
              <a:fillRect/>
            </a:stretch>
          </p:blipFill>
          <p:spPr>
            <a:xfrm>
              <a:off x="1259632" y="707752"/>
              <a:ext cx="576064" cy="1224136"/>
            </a:xfrm>
            <a:prstGeom prst="rect">
              <a:avLst/>
            </a:prstGeom>
          </p:spPr>
        </p:pic>
        <p:pic>
          <p:nvPicPr>
            <p:cNvPr id="10" name="9 Imagen" descr="kids-visit-a-doctor-icon-set-vecto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307" t="48230"/>
            <a:stretch>
              <a:fillRect/>
            </a:stretch>
          </p:blipFill>
          <p:spPr>
            <a:xfrm>
              <a:off x="539552" y="555526"/>
              <a:ext cx="959222" cy="1391270"/>
            </a:xfrm>
            <a:prstGeom prst="rect">
              <a:avLst/>
            </a:prstGeom>
          </p:spPr>
        </p:pic>
        <p:grpSp>
          <p:nvGrpSpPr>
            <p:cNvPr id="12" name="11 Grupo"/>
            <p:cNvGrpSpPr/>
            <p:nvPr/>
          </p:nvGrpSpPr>
          <p:grpSpPr>
            <a:xfrm>
              <a:off x="3347864" y="824715"/>
              <a:ext cx="936104" cy="1008112"/>
              <a:chOff x="3347864" y="771550"/>
              <a:chExt cx="936104" cy="1008112"/>
            </a:xfrm>
          </p:grpSpPr>
          <p:pic>
            <p:nvPicPr>
              <p:cNvPr id="6" name="5 Imagen" descr="kids-visit-a-doctor-icon-set-vector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7655" t="34833" r="37512" b="27654"/>
              <a:stretch>
                <a:fillRect/>
              </a:stretch>
            </p:blipFill>
            <p:spPr>
              <a:xfrm>
                <a:off x="3347864" y="771550"/>
                <a:ext cx="936104" cy="1008112"/>
              </a:xfrm>
              <a:prstGeom prst="rect">
                <a:avLst/>
              </a:prstGeom>
            </p:spPr>
          </p:pic>
          <p:sp>
            <p:nvSpPr>
              <p:cNvPr id="11" name="10 Rectángulo"/>
              <p:cNvSpPr/>
              <p:nvPr/>
            </p:nvSpPr>
            <p:spPr>
              <a:xfrm>
                <a:off x="3347864" y="771550"/>
                <a:ext cx="251520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1331640" y="0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b="1" cap="small" dirty="0">
                <a:solidFill>
                  <a:schemeClr val="bg1">
                    <a:lumMod val="95000"/>
                  </a:schemeClr>
                </a:solidFill>
                <a:latin typeface="HelveticaNeueLT Std ExtBlk Cn" panose="020B0806040502050204" pitchFamily="34" charset="0"/>
              </a:rPr>
              <a:t>Casos Nuevos y Defunciones por Cáncer Infantil</a:t>
            </a:r>
          </a:p>
        </p:txBody>
      </p:sp>
      <p:sp>
        <p:nvSpPr>
          <p:cNvPr id="50" name="7 CuadroTexto"/>
          <p:cNvSpPr txBox="1"/>
          <p:nvPr/>
        </p:nvSpPr>
        <p:spPr>
          <a:xfrm>
            <a:off x="7380312" y="401191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Courier New" panose="02070309020205020404" pitchFamily="49" charset="0"/>
              <a:buChar char="o"/>
            </a:pPr>
            <a:r>
              <a:rPr lang="es-MX" sz="1400" b="1" cap="small" dirty="0">
                <a:latin typeface="HelveticaNeueLT Std Blk Cn" pitchFamily="34" charset="0"/>
                <a:ea typeface="Calibri"/>
                <a:cs typeface="Times New Roman"/>
              </a:rPr>
              <a:t>72% Ambulatoria	</a:t>
            </a:r>
          </a:p>
          <a:p>
            <a:pPr marL="176213" indent="-176213">
              <a:buFont typeface="Courier New" panose="02070309020205020404" pitchFamily="49" charset="0"/>
              <a:buChar char="o"/>
            </a:pPr>
            <a:r>
              <a:rPr lang="es-MX" sz="1400" b="1" cap="small" dirty="0">
                <a:latin typeface="HelveticaNeueLT Std Blk Cn" pitchFamily="34" charset="0"/>
                <a:ea typeface="Calibri"/>
                <a:cs typeface="Times New Roman"/>
              </a:rPr>
              <a:t>28% Hospitalaria</a:t>
            </a:r>
          </a:p>
        </p:txBody>
      </p:sp>
      <p:sp>
        <p:nvSpPr>
          <p:cNvPr id="51" name="8 Rectángulo"/>
          <p:cNvSpPr/>
          <p:nvPr/>
        </p:nvSpPr>
        <p:spPr>
          <a:xfrm>
            <a:off x="147612" y="4757750"/>
            <a:ext cx="439248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1100" b="1" dirty="0">
                <a:latin typeface="HelveticaNeueLT Std Lt" pitchFamily="34" charset="0"/>
              </a:rPr>
              <a:t>*Las defunciones ocurrieron en casos nuevos y prevalentes.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30844"/>
              </p:ext>
            </p:extLst>
          </p:nvPr>
        </p:nvGraphicFramePr>
        <p:xfrm>
          <a:off x="611560" y="620413"/>
          <a:ext cx="7886692" cy="20702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84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791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baseline="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Diagnóstico</a:t>
                      </a:r>
                      <a:endParaRPr lang="es-MX" sz="12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Cáncer</a:t>
                      </a:r>
                      <a:r>
                        <a:rPr lang="es-MX" sz="1200" u="none" strike="noStrike" cap="small" baseline="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 infantil trimestral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Ext" panose="020B0605020202020204" pitchFamily="34" charset="0"/>
                      </a:endParaRPr>
                    </a:p>
                  </a:txBody>
                  <a:tcPr marL="7993" marR="7993" marT="7993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Ext" panose="020B0605020202020204" pitchFamily="34" charset="0"/>
                      </a:endParaRPr>
                    </a:p>
                  </a:txBody>
                  <a:tcPr marL="7993" marR="7993" marT="7993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Ext" panose="020B0605020202020204" pitchFamily="34" charset="0"/>
                      </a:endParaRPr>
                    </a:p>
                  </a:txBody>
                  <a:tcPr marL="7993" marR="7993" marT="7993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93" marR="7993" marT="7993" marB="0" anchor="ctr">
                    <a:lnL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rgbClr val="A8D0F4"/>
                        </a:gs>
                        <a:gs pos="100000">
                          <a:srgbClr val="A8D0F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1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Casos nuevos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93" marR="7993" marT="7993" marB="0" anchor="ctr">
                    <a:lnL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82F8A">
                            <a:tint val="66000"/>
                            <a:satMod val="160000"/>
                          </a:srgbClr>
                        </a:gs>
                        <a:gs pos="50000">
                          <a:srgbClr val="782F8A">
                            <a:tint val="44500"/>
                            <a:satMod val="160000"/>
                          </a:srgbClr>
                        </a:gs>
                        <a:gs pos="100000">
                          <a:srgbClr val="782F8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93" marR="7993" marT="7993" marB="0" anchor="ctr">
                    <a:lnL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82F8A">
                            <a:tint val="66000"/>
                            <a:satMod val="160000"/>
                          </a:srgbClr>
                        </a:gs>
                        <a:gs pos="50000">
                          <a:srgbClr val="782F8A">
                            <a:tint val="44500"/>
                            <a:satMod val="160000"/>
                          </a:srgbClr>
                        </a:gs>
                        <a:gs pos="100000">
                          <a:srgbClr val="782F8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2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93" marR="7993" marT="7993" marB="0" anchor="ctr">
                    <a:lnL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82F8A">
                            <a:tint val="66000"/>
                            <a:satMod val="160000"/>
                          </a:srgbClr>
                        </a:gs>
                        <a:gs pos="50000">
                          <a:srgbClr val="782F8A">
                            <a:tint val="44500"/>
                            <a:satMod val="160000"/>
                          </a:srgbClr>
                        </a:gs>
                        <a:gs pos="100000">
                          <a:srgbClr val="782F8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93" marR="7993" marT="7993" marB="0" anchor="ctr">
                    <a:lnL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82F8A">
                            <a:tint val="66000"/>
                            <a:satMod val="160000"/>
                          </a:srgbClr>
                        </a:gs>
                        <a:gs pos="50000">
                          <a:srgbClr val="782F8A">
                            <a:tint val="44500"/>
                            <a:satMod val="160000"/>
                          </a:srgbClr>
                        </a:gs>
                        <a:gs pos="100000">
                          <a:srgbClr val="782F8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Defunciones*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93" marR="7993" marT="7993" marB="0" anchor="ctr">
                    <a:lnL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rgbClr val="A8D0F4"/>
                        </a:gs>
                        <a:gs pos="100000">
                          <a:srgbClr val="A8D0F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93" marR="7993" marT="7993" marB="0" anchor="ctr">
                    <a:lnL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rgbClr val="A8D0F4"/>
                        </a:gs>
                        <a:gs pos="100000">
                          <a:srgbClr val="A8D0F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2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93" marR="7993" marT="7993" marB="0" anchor="ctr">
                    <a:lnL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rgbClr val="A8D0F4"/>
                        </a:gs>
                        <a:gs pos="100000">
                          <a:srgbClr val="A8D0F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93" marR="7993" marT="7993" marB="0" anchor="ctr">
                    <a:lnL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2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rgbClr val="A8D0F4"/>
                        </a:gs>
                        <a:gs pos="100000">
                          <a:srgbClr val="A8D0F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1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er.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do.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er.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to.</a:t>
                      </a:r>
                      <a:endParaRPr lang="es-MX" sz="1200" b="1" i="0" u="none" strike="noStrike" cap="small" baseline="30000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Total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er.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do.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er.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to.</a:t>
                      </a:r>
                      <a:endParaRPr lang="es-MX" sz="1200" b="1" i="0" u="none" strike="noStrike" cap="small" baseline="30000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Total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724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Leucemias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MX" sz="160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993" marR="7993" marT="7993" marB="0" anchor="ctr">
                    <a:solidFill>
                      <a:srgbClr val="CFD0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11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</a:t>
                      </a:r>
                    </a:p>
                  </a:txBody>
                  <a:tcPr marL="7993" marR="7993" marT="7993" marB="0" anchor="ctr">
                    <a:solidFill>
                      <a:srgbClr val="CFD0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5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724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Tumores Sólidos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7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MX" sz="160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993" marR="7993" marT="7993" marB="0" anchor="ctr"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12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0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</a:t>
                      </a:r>
                    </a:p>
                  </a:txBody>
                  <a:tcPr marL="7993" marR="7993" marT="7993" marB="0" anchor="ctr"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724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Total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5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11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MX" sz="160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993" marR="7993" marT="7993" marB="0" anchor="ctr">
                    <a:solidFill>
                      <a:srgbClr val="CFD0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28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</a:t>
                      </a:r>
                    </a:p>
                  </a:txBody>
                  <a:tcPr marL="7993" marR="7993" marT="7993" marB="0" anchor="ctr">
                    <a:solidFill>
                      <a:srgbClr val="CFD0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7</a:t>
                      </a:r>
                      <a:endParaRPr lang="es-MX" sz="16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411">
                <a:tc gridSpan="11"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Mortalidad:</a:t>
                      </a:r>
                      <a:r>
                        <a:rPr lang="es-MX" sz="1600" u="none" strike="noStrike" cap="small" baseline="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 21.42%</a:t>
                      </a:r>
                      <a:endParaRPr lang="es-MX" sz="1600" b="0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84452"/>
              </p:ext>
            </p:extLst>
          </p:nvPr>
        </p:nvGraphicFramePr>
        <p:xfrm>
          <a:off x="827584" y="3003798"/>
          <a:ext cx="6318630" cy="139940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631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1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1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18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18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18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18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318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5604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Aplicación de quimioterapias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60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Programadas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Alcanzadas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er.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do.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er.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to.</a:t>
                      </a:r>
                      <a:endParaRPr lang="es-MX" sz="1200" b="1" i="0" u="none" strike="noStrike" cap="small" baseline="30000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Total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er.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do.**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er.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</a:t>
                      </a:r>
                      <a:r>
                        <a:rPr lang="es-MX" sz="1200" u="none" strike="noStrike" cap="small" baseline="300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to.</a:t>
                      </a:r>
                      <a:endParaRPr lang="es-MX" sz="1200" b="1" i="0" u="none" strike="noStrike" cap="small" baseline="30000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993" marR="7993" marT="7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cap="small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Total</a:t>
                      </a:r>
                      <a:endParaRPr lang="es-MX" sz="1200" b="1" i="0" u="none" strike="noStrike" cap="small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1,764</a:t>
                      </a:r>
                      <a:endParaRPr lang="es-MX" sz="13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2,020</a:t>
                      </a:r>
                      <a:endParaRPr lang="es-MX" sz="13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1,644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s-MX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MX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3,784</a:t>
                      </a:r>
                      <a:endParaRPr kumimoji="0"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1,741</a:t>
                      </a:r>
                      <a:endParaRPr lang="es-MX" sz="13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1,603</a:t>
                      </a:r>
                      <a:endParaRPr lang="es-MX" sz="13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1,266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3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4610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0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CuadroTexto"/>
          <p:cNvSpPr txBox="1">
            <a:spLocks noChangeArrowheads="1"/>
          </p:cNvSpPr>
          <p:nvPr/>
        </p:nvSpPr>
        <p:spPr bwMode="auto">
          <a:xfrm>
            <a:off x="1619672" y="21266"/>
            <a:ext cx="5786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b="1" cap="small" dirty="0">
                <a:solidFill>
                  <a:schemeClr val="bg1">
                    <a:lumMod val="95000"/>
                  </a:schemeClr>
                </a:solidFill>
                <a:latin typeface="HelveticaNeueLT Std ExtBlk Cn" panose="020B0806040502050204" pitchFamily="34" charset="0"/>
              </a:rPr>
              <a:t>Pacientes con Cáncer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8354" y="2960658"/>
            <a:ext cx="2172039" cy="2059364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46866"/>
              </p:ext>
            </p:extLst>
          </p:nvPr>
        </p:nvGraphicFramePr>
        <p:xfrm>
          <a:off x="223240" y="761355"/>
          <a:ext cx="8717452" cy="1810395"/>
        </p:xfrm>
        <a:graphic>
          <a:graphicData uri="http://schemas.openxmlformats.org/drawingml/2006/table">
            <a:tbl>
              <a:tblPr/>
              <a:tblGrid>
                <a:gridCol w="578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8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88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88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88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88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88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749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749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8749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749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35314">
                <a:tc gridSpan="15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cap="small" baseline="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Motivos de atención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314">
                <a:tc rowSpan="2" gridSpan="5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cap="small" baseline="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Pacientes en vigilancia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cap="small" baseline="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Pacientes en tratamiento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613">
                <a:tc gridSpan="5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cap="small" baseline="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Leucemia aguda 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cap="small" baseline="0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Tumor sólido 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1er.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2do.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3er.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4to.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Total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1er.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2do.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3er.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4to.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Total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1er.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2do.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3er.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4to.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Total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1,338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1,338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892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3,568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436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404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339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1,179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110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152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53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NeueLT Std Blk Cn" pitchFamily="34" charset="0"/>
                      </a:endParaRP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315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016">
                <a:tc gridSpan="15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Total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74B78">
                            <a:tint val="66000"/>
                            <a:satMod val="160000"/>
                          </a:srgbClr>
                        </a:gs>
                        <a:gs pos="50000">
                          <a:srgbClr val="474B78">
                            <a:tint val="44500"/>
                            <a:satMod val="160000"/>
                          </a:srgbClr>
                        </a:gs>
                        <a:gs pos="100000">
                          <a:srgbClr val="474B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471">
                <a:tc gridSpan="15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LT Std Blk Cn" pitchFamily="34" charset="0"/>
                        </a:rPr>
                        <a:t>5,062</a:t>
                      </a: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 rot="20846462">
            <a:off x="3717787" y="3008063"/>
            <a:ext cx="4131333" cy="1074476"/>
            <a:chOff x="768495" y="3022941"/>
            <a:chExt cx="7488832" cy="1626688"/>
          </a:xfrm>
        </p:grpSpPr>
        <p:sp>
          <p:nvSpPr>
            <p:cNvPr id="14" name="4 Rectángulo"/>
            <p:cNvSpPr/>
            <p:nvPr/>
          </p:nvSpPr>
          <p:spPr>
            <a:xfrm>
              <a:off x="1734277" y="3309746"/>
              <a:ext cx="5832648" cy="110431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 sz="1200" dirty="0">
                  <a:solidFill>
                    <a:srgbClr val="782F8A"/>
                  </a:solidFill>
                  <a:effectLst>
                    <a:outerShdw blurRad="50800" dist="38100" dir="10800000" algn="r">
                      <a:srgbClr val="000000">
                        <a:alpha val="40000"/>
                      </a:srgbClr>
                    </a:outerShdw>
                  </a:effectLst>
                  <a:latin typeface="HelveticaNeueLT Std Blk Cn" panose="020B0806030702040204" pitchFamily="34" charset="0"/>
                  <a:ea typeface="Calibri"/>
                  <a:cs typeface="Arial"/>
                </a:rPr>
                <a:t>60%</a:t>
              </a:r>
              <a:r>
                <a:rPr lang="es-MX" sz="1200" dirty="0">
                  <a:solidFill>
                    <a:srgbClr val="782F8A"/>
                  </a:solidFill>
                  <a:effectLst/>
                  <a:latin typeface="HelveticaNeueLT Std Blk Cn" panose="020B0806030702040204" pitchFamily="34" charset="0"/>
                  <a:ea typeface="Calibri"/>
                  <a:cs typeface="Arial"/>
                </a:rPr>
                <a:t> </a:t>
              </a:r>
              <a:r>
                <a:rPr lang="es-MX" sz="1200" dirty="0">
                  <a:effectLst/>
                  <a:latin typeface="HelveticaNeueLT Std Blk Cn" panose="020B0806030702040204" pitchFamily="34" charset="0"/>
                  <a:ea typeface="Calibri"/>
                  <a:cs typeface="Arial"/>
                </a:rPr>
                <a:t>Sobrevida de pacientes atendidos con cáncer a los 5 años de iniciar tratamiento</a:t>
              </a:r>
              <a:endParaRPr lang="es-MX" sz="1200" dirty="0">
                <a:latin typeface="HelveticaNeueLT Std Blk Cn" panose="020B0806030702040204" pitchFamily="34" charset="0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 sz="1200" dirty="0">
                  <a:solidFill>
                    <a:srgbClr val="782F8A"/>
                  </a:solidFill>
                  <a:effectLst/>
                  <a:latin typeface="HelveticaNeueLT Std Blk Cn" panose="020B0806030702040204" pitchFamily="34" charset="0"/>
                  <a:ea typeface="Calibri"/>
                  <a:cs typeface="Arial"/>
                </a:rPr>
                <a:t>(Media Nacional: menos del 60%)</a:t>
              </a:r>
              <a:endParaRPr lang="es-MX" sz="1200" dirty="0">
                <a:solidFill>
                  <a:srgbClr val="782F8A"/>
                </a:solidFill>
                <a:latin typeface="HelveticaNeueLT Std Blk Cn" panose="020B0806030702040204" pitchFamily="34" charset="0"/>
                <a:ea typeface="Calibri"/>
                <a:cs typeface="Times New Roman"/>
              </a:endParaRPr>
            </a:p>
          </p:txBody>
        </p:sp>
        <p:sp>
          <p:nvSpPr>
            <p:cNvPr id="15" name="8 Nube"/>
            <p:cNvSpPr/>
            <p:nvPr/>
          </p:nvSpPr>
          <p:spPr>
            <a:xfrm>
              <a:off x="768495" y="3022941"/>
              <a:ext cx="7488832" cy="1626688"/>
            </a:xfrm>
            <a:prstGeom prst="cloud">
              <a:avLst/>
            </a:prstGeom>
            <a:noFill/>
            <a:ln>
              <a:solidFill>
                <a:srgbClr val="782F8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100"/>
            </a:p>
          </p:txBody>
        </p:sp>
      </p:grpSp>
    </p:spTree>
    <p:extLst>
      <p:ext uri="{BB962C8B-B14F-4D97-AF65-F5344CB8AC3E}">
        <p14:creationId xmlns:p14="http://schemas.microsoft.com/office/powerpoint/2010/main" val="1906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8 CuadroTexto"/>
          <p:cNvSpPr txBox="1">
            <a:spLocks noChangeArrowheads="1"/>
          </p:cNvSpPr>
          <p:nvPr/>
        </p:nvSpPr>
        <p:spPr bwMode="auto">
          <a:xfrm>
            <a:off x="1475657" y="33788"/>
            <a:ext cx="598958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es-ES" b="1" cap="small" dirty="0">
                <a:solidFill>
                  <a:schemeClr val="bg1">
                    <a:lumMod val="95000"/>
                  </a:schemeClr>
                </a:solidFill>
                <a:latin typeface="HelveticaNeueLT Std Blk Cn" panose="020B0806030702040204" pitchFamily="34" charset="0"/>
              </a:rPr>
              <a:t>Banco de Sangre</a:t>
            </a:r>
          </a:p>
        </p:txBody>
      </p:sp>
      <p:sp>
        <p:nvSpPr>
          <p:cNvPr id="15" name="8 CuadroTexto"/>
          <p:cNvSpPr txBox="1">
            <a:spLocks noChangeArrowheads="1"/>
          </p:cNvSpPr>
          <p:nvPr/>
        </p:nvSpPr>
        <p:spPr bwMode="auto">
          <a:xfrm>
            <a:off x="107504" y="530420"/>
            <a:ext cx="9036496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FA9E21"/>
                </a:solidFill>
                <a:latin typeface="HelveticaNeueLT Std" panose="020B0604020202020204"/>
              </a:rPr>
              <a:t>Pp: </a:t>
            </a:r>
            <a:r>
              <a:rPr lang="es-MX" sz="1600" b="1" dirty="0">
                <a:latin typeface="HelveticaNeueLT Std" panose="020B0604020202020204"/>
              </a:rPr>
              <a:t>Atención médica                        			 </a:t>
            </a:r>
            <a:r>
              <a:rPr lang="es-MX" sz="1600" b="1" dirty="0">
                <a:solidFill>
                  <a:srgbClr val="EC2249"/>
                </a:solidFill>
                <a:latin typeface="HelveticaNeueLT Std" panose="020B0604020202020204"/>
              </a:rPr>
              <a:t>pp. </a:t>
            </a:r>
            <a:r>
              <a:rPr lang="es-MX" sz="1600" b="1" dirty="0">
                <a:latin typeface="HelveticaNeueLT Std" panose="020B0604020202020204"/>
              </a:rPr>
              <a:t>Transfusión sanguínea</a:t>
            </a:r>
          </a:p>
        </p:txBody>
      </p:sp>
      <p:pic>
        <p:nvPicPr>
          <p:cNvPr id="8" name="7 Imagen" descr="paciente-que-visita-del-doctor-miente-en-cama-de-hospital-11360942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89621"/>
            <a:ext cx="2438400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09691A48-22B5-473A-B727-5BD1F6388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43460"/>
              </p:ext>
            </p:extLst>
          </p:nvPr>
        </p:nvGraphicFramePr>
        <p:xfrm>
          <a:off x="266526" y="2571750"/>
          <a:ext cx="8407845" cy="2335401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195800852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6530482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3458725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40199434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087303785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xmlns="" val="4203980979"/>
                    </a:ext>
                  </a:extLst>
                </a:gridCol>
                <a:gridCol w="1495077">
                  <a:extLst>
                    <a:ext uri="{9D8B030D-6E8A-4147-A177-3AD203B41FA5}">
                      <a16:colId xmlns:a16="http://schemas.microsoft.com/office/drawing/2014/main" xmlns="" val="3218440346"/>
                    </a:ext>
                  </a:extLst>
                </a:gridCol>
              </a:tblGrid>
              <a:tr h="2324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Descripción de meta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Unidad de medida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Meta anual 2020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Enero - agosto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Cumplimiento porcentual y semaforización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7567892"/>
                  </a:ext>
                </a:extLst>
              </a:tr>
              <a:tr h="2324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Programado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Alcanzado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2168940"/>
                  </a:ext>
                </a:extLst>
              </a:tr>
              <a:tr h="842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3977366"/>
                  </a:ext>
                </a:extLst>
              </a:tr>
              <a:tr h="4634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Captar y certificar unidades de sangre segura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Unidad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3,585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2,515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1,628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64.73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89D2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85241323"/>
                  </a:ext>
                </a:extLst>
              </a:tr>
              <a:tr h="842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9838463"/>
                  </a:ext>
                </a:extLst>
              </a:tr>
              <a:tr h="4634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Análisis y procesamiento de unidades de sangre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Estudio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74,805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50,697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53,421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105.37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7C93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640408916"/>
                  </a:ext>
                </a:extLst>
              </a:tr>
              <a:tr h="842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823052"/>
                  </a:ext>
                </a:extLst>
              </a:tr>
              <a:tr h="6909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" panose="020B0604020202020204" pitchFamily="34" charset="0"/>
                        </a:rPr>
                        <a:t>Unidades captadas, certificadas, analizadas y procesadas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78,390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53,212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55,049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103.45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7C93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29673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1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8 CuadroTexto"/>
          <p:cNvSpPr txBox="1">
            <a:spLocks noChangeArrowheads="1"/>
          </p:cNvSpPr>
          <p:nvPr/>
        </p:nvSpPr>
        <p:spPr bwMode="auto">
          <a:xfrm>
            <a:off x="1737850" y="18398"/>
            <a:ext cx="5786479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es-ES" sz="2000" b="1" cap="small" dirty="0">
                <a:solidFill>
                  <a:schemeClr val="bg1">
                    <a:lumMod val="95000"/>
                  </a:schemeClr>
                </a:solidFill>
                <a:latin typeface="HelveticaNeueLT Std Blk Cn" panose="020B0806030702040204" pitchFamily="34" charset="0"/>
              </a:rPr>
              <a:t>Atención  Materna y Neonatal</a:t>
            </a:r>
          </a:p>
        </p:txBody>
      </p:sp>
      <p:pic>
        <p:nvPicPr>
          <p:cNvPr id="4226" name="Picture 130" descr="Imagen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6695" y="393126"/>
            <a:ext cx="1752323" cy="191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8 CuadroTexto"/>
          <p:cNvSpPr txBox="1">
            <a:spLocks noChangeArrowheads="1"/>
          </p:cNvSpPr>
          <p:nvPr/>
        </p:nvSpPr>
        <p:spPr bwMode="auto">
          <a:xfrm>
            <a:off x="179512" y="843558"/>
            <a:ext cx="3756555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NeueLT Std Blk Cn" panose="020B0806030702040204" pitchFamily="34" charset="0"/>
                <a:cs typeface="Calibri" panose="020F0502020204030204" pitchFamily="34" charset="0"/>
              </a:rPr>
              <a:t>Índice: </a:t>
            </a:r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HelveticaNeueLT Std Blk Cn" panose="020B0806030702040204" pitchFamily="34" charset="0"/>
                <a:cs typeface="Calibri" panose="020F0502020204030204" pitchFamily="34" charset="0"/>
              </a:rPr>
              <a:t>parto 62% , cesárea 38% </a:t>
            </a:r>
          </a:p>
          <a:p>
            <a:pPr>
              <a:defRPr/>
            </a:pPr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NeueLT Std Blk Cn" panose="020B0806030702040204" pitchFamily="34" charset="0"/>
                <a:cs typeface="Calibri" panose="020F0502020204030204" pitchFamily="34" charset="0"/>
              </a:rPr>
              <a:t>Muerte materna: </a:t>
            </a:r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HelveticaNeueLT Std Blk Cn" panose="020B0806030702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8" name="8 CuadroTexto"/>
          <p:cNvSpPr txBox="1">
            <a:spLocks noChangeArrowheads="1"/>
          </p:cNvSpPr>
          <p:nvPr/>
        </p:nvSpPr>
        <p:spPr bwMode="auto">
          <a:xfrm>
            <a:off x="0" y="411510"/>
            <a:ext cx="880428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FA9E21"/>
                </a:solidFill>
                <a:latin typeface="HelveticaNeueLT Std" panose="020B0604020202020204"/>
              </a:rPr>
              <a:t>Pp: </a:t>
            </a:r>
            <a:r>
              <a:rPr lang="es-MX" sz="1600" b="1" dirty="0">
                <a:latin typeface="HelveticaNeueLT Std" panose="020B0604020202020204"/>
              </a:rPr>
              <a:t>Salud para la mujer			</a:t>
            </a:r>
            <a:r>
              <a:rPr lang="es-MX" sz="1600" b="1" dirty="0">
                <a:solidFill>
                  <a:srgbClr val="EC2249"/>
                </a:solidFill>
                <a:latin typeface="HelveticaNeueLT Std" panose="020B0604020202020204"/>
              </a:rPr>
              <a:t>pp. </a:t>
            </a:r>
            <a:r>
              <a:rPr lang="es-MX" sz="1600" b="1" dirty="0">
                <a:latin typeface="HelveticaNeueLT Std" panose="020B0604020202020204"/>
              </a:rPr>
              <a:t>Salud materna, sexual y reproductiva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8E33D552-BBF2-4093-A598-CE2928479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769"/>
              </p:ext>
            </p:extLst>
          </p:nvPr>
        </p:nvGraphicFramePr>
        <p:xfrm>
          <a:off x="204982" y="1606797"/>
          <a:ext cx="8680435" cy="3262311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135713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23916052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33294383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6704809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748001872"/>
                    </a:ext>
                  </a:extLst>
                </a:gridCol>
                <a:gridCol w="74359">
                  <a:extLst>
                    <a:ext uri="{9D8B030D-6E8A-4147-A177-3AD203B41FA5}">
                      <a16:colId xmlns:a16="http://schemas.microsoft.com/office/drawing/2014/main" xmlns="" val="1397571582"/>
                    </a:ext>
                  </a:extLst>
                </a:gridCol>
                <a:gridCol w="1261260">
                  <a:extLst>
                    <a:ext uri="{9D8B030D-6E8A-4147-A177-3AD203B41FA5}">
                      <a16:colId xmlns:a16="http://schemas.microsoft.com/office/drawing/2014/main" xmlns="" val="1208098677"/>
                    </a:ext>
                  </a:extLst>
                </a:gridCol>
              </a:tblGrid>
              <a:tr h="3214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Descripción de meta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Unidad de medida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Meta anual 2020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NeueLT Std Blk" panose="020B0904020202020204" pitchFamily="34" charset="0"/>
                          <a:ea typeface="+mn-ea"/>
                          <a:cs typeface="+mn-cs"/>
                        </a:rPr>
                        <a:t>Enero - agosto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900" b="1" i="0" u="none" strike="noStrike" kern="1200" cap="small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NeueLT Std Blk" panose="020B0904020202020204" pitchFamily="34" charset="0"/>
                        <a:ea typeface="+mn-ea"/>
                        <a:cs typeface="+mn-cs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Cumplimiento porcentual y semaforización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8926052"/>
                  </a:ext>
                </a:extLst>
              </a:tr>
              <a:tr h="3214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Programado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Alcanzado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5364044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788592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Atender parto vaginal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Mujer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4,844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3,237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3,007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92.89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2D05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701425751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077308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Realizar cesáreas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Mujer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3,280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2,186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1,874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85.73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488820187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415566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Realizar  tamiz metabólico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Tamiz neonatal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4,788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3,209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2,282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71.11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941147438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876228"/>
                  </a:ext>
                </a:extLst>
              </a:tr>
              <a:tr h="2301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Atención médica de urgencias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Consulta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28,578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18,768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17,354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92.47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97C93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954528967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0304544"/>
                  </a:ext>
                </a:extLst>
              </a:tr>
              <a:tr h="627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Brindar atención médica hospitalaria de neonatología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Egreso Hospitalario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9,068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6,119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5,232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85.50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82500667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546612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" panose="020B0604020202020204" pitchFamily="34" charset="0"/>
                        </a:rPr>
                        <a:t>Universo de atención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Mujer y neonato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50,558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33,519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29,749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88.75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97624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9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cu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E0EB"/>
              </a:clrFrom>
              <a:clrTo>
                <a:srgbClr val="FFE0EB">
                  <a:alpha val="0"/>
                </a:srgbClr>
              </a:clrTo>
            </a:clrChange>
          </a:blip>
          <a:stretch>
            <a:fillRect/>
          </a:stretch>
        </p:blipFill>
        <p:spPr>
          <a:xfrm rot="1198956">
            <a:off x="7148637" y="3348187"/>
            <a:ext cx="1935000" cy="1935000"/>
          </a:xfrm>
          <a:prstGeom prst="rect">
            <a:avLst/>
          </a:prstGeom>
        </p:spPr>
      </p:pic>
      <p:sp>
        <p:nvSpPr>
          <p:cNvPr id="3" name="8 CuadroTexto"/>
          <p:cNvSpPr txBox="1">
            <a:spLocks noChangeArrowheads="1"/>
          </p:cNvSpPr>
          <p:nvPr/>
        </p:nvSpPr>
        <p:spPr bwMode="auto">
          <a:xfrm>
            <a:off x="-23348" y="361533"/>
            <a:ext cx="87608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defRPr/>
            </a:pPr>
            <a:r>
              <a:rPr lang="es-MX" sz="1200" b="1" dirty="0" err="1">
                <a:solidFill>
                  <a:srgbClr val="FA9E21"/>
                </a:solidFill>
                <a:latin typeface="HelveticaNeueLT Std" panose="020B0604020202020204"/>
              </a:rPr>
              <a:t>Pp</a:t>
            </a:r>
            <a:r>
              <a:rPr lang="es-MX" sz="1200" b="1" dirty="0">
                <a:solidFill>
                  <a:srgbClr val="FA9E21"/>
                </a:solidFill>
                <a:latin typeface="HelveticaNeueLT Std" panose="020B0604020202020204"/>
              </a:rPr>
              <a:t>: </a:t>
            </a:r>
            <a:r>
              <a:rPr lang="es-MX" sz="1200" b="1" dirty="0">
                <a:latin typeface="HelveticaNeueLT Std" panose="020B0604020202020204"/>
              </a:rPr>
              <a:t>Salud para la mujer 			</a:t>
            </a:r>
            <a:r>
              <a:rPr lang="es-MX" sz="1200" b="1" dirty="0">
                <a:solidFill>
                  <a:srgbClr val="EC2249"/>
                </a:solidFill>
                <a:latin typeface="HelveticaNeueLT Std" panose="020B0604020202020204"/>
              </a:rPr>
              <a:t>pp.</a:t>
            </a:r>
            <a:r>
              <a:rPr lang="es-MX" sz="1200" b="1" dirty="0">
                <a:latin typeface="HelveticaNeueLT Std" panose="020B0604020202020204"/>
              </a:rPr>
              <a:t> Detección y tratamiento de cáncer cérvico uterino y displasias</a:t>
            </a:r>
          </a:p>
        </p:txBody>
      </p:sp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1737850" y="18398"/>
            <a:ext cx="6146519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es-ES" sz="2000" b="1" cap="small" dirty="0">
                <a:solidFill>
                  <a:schemeClr val="bg1">
                    <a:lumMod val="95000"/>
                  </a:schemeClr>
                </a:solidFill>
                <a:latin typeface="HelveticaNeueLT Std Blk Cn" panose="020B0806030702040204" pitchFamily="34" charset="0"/>
              </a:rPr>
              <a:t>Atención  Materna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92EF0590-C99C-49B0-AE93-EB3174B6E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73212"/>
              </p:ext>
            </p:extLst>
          </p:nvPr>
        </p:nvGraphicFramePr>
        <p:xfrm>
          <a:off x="176063" y="754104"/>
          <a:ext cx="8760852" cy="2915080"/>
        </p:xfrm>
        <a:graphic>
          <a:graphicData uri="http://schemas.openxmlformats.org/drawingml/2006/table">
            <a:tbl>
              <a:tblPr/>
              <a:tblGrid>
                <a:gridCol w="4467945">
                  <a:extLst>
                    <a:ext uri="{9D8B030D-6E8A-4147-A177-3AD203B41FA5}">
                      <a16:colId xmlns:a16="http://schemas.microsoft.com/office/drawing/2014/main" xmlns="" val="11739168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12610092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7051488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1299951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533158941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xmlns="" val="2339405778"/>
                    </a:ext>
                  </a:extLst>
                </a:gridCol>
                <a:gridCol w="1124555">
                  <a:extLst>
                    <a:ext uri="{9D8B030D-6E8A-4147-A177-3AD203B41FA5}">
                      <a16:colId xmlns:a16="http://schemas.microsoft.com/office/drawing/2014/main" xmlns="" val="2770540403"/>
                    </a:ext>
                  </a:extLst>
                </a:gridCol>
              </a:tblGrid>
              <a:tr h="357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Descripción de meta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Unidad de medida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Meta anual 2020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Enero - agosto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Cumplimiento porcentual y semaforización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3154874"/>
                  </a:ext>
                </a:extLst>
              </a:tr>
              <a:tr h="3577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Programado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Alcanzado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621387"/>
                  </a:ext>
                </a:extLst>
              </a:tr>
              <a:tr h="883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0117915"/>
                  </a:ext>
                </a:extLst>
              </a:tr>
              <a:tr h="48584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Detectar cáncer cérvico uterino y displasias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Mujer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10,170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6,840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2,497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36.51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555896181"/>
                  </a:ext>
                </a:extLst>
              </a:tr>
              <a:tr h="883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2415686"/>
                  </a:ext>
                </a:extLst>
              </a:tr>
              <a:tr h="12013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Realizar diagnóstico a través de colposcopias (procedimiento médico) a pacientes con lesiones de bajo y alto grado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Mujer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1,280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868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243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28.00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745211899"/>
                  </a:ext>
                </a:extLst>
              </a:tr>
              <a:tr h="883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8098442"/>
                  </a:ext>
                </a:extLst>
              </a:tr>
              <a:tr h="2473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" panose="020B0604020202020204" pitchFamily="34" charset="0"/>
                        </a:rPr>
                        <a:t>Universo de atención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Mujer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11,450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7,708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2,740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35.55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42346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9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8584862" y="4758274"/>
            <a:ext cx="838200" cy="28575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82E0A0-C266-4798-8C8F-B9F91E9DA37E}" type="slidenum">
              <a:rPr lang="es-MX" smtClean="0"/>
              <a:pPr/>
              <a:t>9</a:t>
            </a:fld>
            <a:endParaRPr lang="es-MX" dirty="0"/>
          </a:p>
        </p:txBody>
      </p:sp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-27613" y="423051"/>
            <a:ext cx="913081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defRPr/>
            </a:pPr>
            <a:r>
              <a:rPr lang="es-MX" sz="1200" b="1" dirty="0" err="1">
                <a:solidFill>
                  <a:srgbClr val="FA9E21"/>
                </a:solidFill>
                <a:latin typeface="HelveticaNeueLT Std" panose="020B0604020202020204"/>
              </a:rPr>
              <a:t>Pp</a:t>
            </a:r>
            <a:r>
              <a:rPr lang="es-MX" sz="1200" b="1" dirty="0">
                <a:solidFill>
                  <a:srgbClr val="FA9E21"/>
                </a:solidFill>
                <a:latin typeface="HelveticaNeueLT Std" panose="020B0604020202020204"/>
              </a:rPr>
              <a:t>: </a:t>
            </a:r>
            <a:r>
              <a:rPr lang="es-MX" sz="1200" b="1" dirty="0">
                <a:latin typeface="HelveticaNeueLT Std" panose="020B0604020202020204"/>
              </a:rPr>
              <a:t>Salud para la mujer 			</a:t>
            </a:r>
            <a:r>
              <a:rPr lang="es-MX" sz="1200" b="1" dirty="0">
                <a:solidFill>
                  <a:srgbClr val="FF0000"/>
                </a:solidFill>
                <a:latin typeface="HelveticaNeueLT Std" panose="020B0604020202020204"/>
              </a:rPr>
              <a:t>pp.  </a:t>
            </a:r>
            <a:r>
              <a:rPr lang="es-MX" sz="1200" b="1" dirty="0">
                <a:latin typeface="HelveticaNeueLT Std" panose="020B0604020202020204"/>
              </a:rPr>
              <a:t>Detección y tratamiento de cáncer mamario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81257"/>
              </p:ext>
            </p:extLst>
          </p:nvPr>
        </p:nvGraphicFramePr>
        <p:xfrm>
          <a:off x="4961543" y="3279543"/>
          <a:ext cx="3600400" cy="167802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86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60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  <a:latin typeface="HelveticaNeueLT Std Ext" panose="020B0605020202020204" pitchFamily="34" charset="0"/>
                        </a:rPr>
                        <a:t>Casos detectado de cáncer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HelveticaNeueLT Std Ext" panose="020B0605020202020204" pitchFamily="34" charset="0"/>
                      </a:endParaRPr>
                    </a:p>
                  </a:txBody>
                  <a:tcPr>
                    <a:solidFill>
                      <a:srgbClr val="BF5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603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HelveticaNeueLT Std Ext" panose="020B0605020202020204" pitchFamily="34" charset="0"/>
                        </a:rPr>
                        <a:t>Tipo</a:t>
                      </a:r>
                      <a:endParaRPr lang="es-MX" sz="1200" b="1" dirty="0">
                        <a:latin typeface="HelveticaNeueLT Std Ext" panose="020B0605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HelveticaNeueLT Std Ext" panose="020B0605020202020204" pitchFamily="34" charset="0"/>
                        </a:rPr>
                        <a:t>Casos</a:t>
                      </a:r>
                      <a:endParaRPr lang="es-MX" sz="1200" b="1" dirty="0">
                        <a:latin typeface="HelveticaNeueLT Std Ext" panose="020B0605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603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HelveticaNeueLT Std Ext" panose="020B0605020202020204" pitchFamily="34" charset="0"/>
                        </a:rPr>
                        <a:t>Cérvico uterino</a:t>
                      </a:r>
                      <a:endParaRPr lang="es-MX" sz="1200" b="1" dirty="0">
                        <a:latin typeface="HelveticaNeueLT Std Ext" panose="020B0605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HelveticaNeueLT Std Ext" panose="020B0605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60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MX" sz="1200" kern="1200" dirty="0">
                          <a:solidFill>
                            <a:schemeClr val="dk1"/>
                          </a:solidFill>
                          <a:latin typeface="HelveticaNeueLT Std Ext" panose="020B0605020202020204" pitchFamily="34" charset="0"/>
                          <a:ea typeface="+mn-ea"/>
                          <a:cs typeface="+mn-cs"/>
                        </a:rPr>
                        <a:t>Endometrio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MX" sz="1200" b="1" kern="1200" dirty="0">
                          <a:solidFill>
                            <a:schemeClr val="dk1"/>
                          </a:solidFill>
                          <a:latin typeface="HelveticaNeueLT Std Ext" panose="020B0605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610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HelveticaNeueLT Std Ext" panose="020B0605020202020204" pitchFamily="34" charset="0"/>
                        </a:rPr>
                        <a:t>Mama</a:t>
                      </a:r>
                      <a:endParaRPr lang="es-MX" sz="1200" b="1" dirty="0">
                        <a:latin typeface="HelveticaNeueLT Std Ext" panose="020B0605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HelveticaNeueLT Std Ext" panose="020B0605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8 CuadroTexto"/>
          <p:cNvSpPr txBox="1">
            <a:spLocks noChangeArrowheads="1"/>
          </p:cNvSpPr>
          <p:nvPr/>
        </p:nvSpPr>
        <p:spPr bwMode="auto">
          <a:xfrm>
            <a:off x="1737850" y="18398"/>
            <a:ext cx="6146519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es-ES" sz="2000" b="1" cap="small" dirty="0">
                <a:solidFill>
                  <a:schemeClr val="bg1">
                    <a:lumMod val="95000"/>
                  </a:schemeClr>
                </a:solidFill>
                <a:latin typeface="HelveticaNeueLT Std Blk Cn" panose="020B0806030702040204" pitchFamily="34" charset="0"/>
              </a:rPr>
              <a:t>Atención  Materna</a:t>
            </a:r>
          </a:p>
        </p:txBody>
      </p:sp>
      <p:pic>
        <p:nvPicPr>
          <p:cNvPr id="9" name="8 Imagen" descr="cam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D2E9"/>
              </a:clrFrom>
              <a:clrTo>
                <a:srgbClr val="FFD2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499742"/>
            <a:ext cx="3816424" cy="254428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A3D4F38B-3CA7-4883-AFC4-C2DF0CD6F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96595"/>
              </p:ext>
            </p:extLst>
          </p:nvPr>
        </p:nvGraphicFramePr>
        <p:xfrm>
          <a:off x="279061" y="955684"/>
          <a:ext cx="8724901" cy="1576837"/>
        </p:xfrm>
        <a:graphic>
          <a:graphicData uri="http://schemas.openxmlformats.org/drawingml/2006/table">
            <a:tbl>
              <a:tblPr/>
              <a:tblGrid>
                <a:gridCol w="3716875">
                  <a:extLst>
                    <a:ext uri="{9D8B030D-6E8A-4147-A177-3AD203B41FA5}">
                      <a16:colId xmlns:a16="http://schemas.microsoft.com/office/drawing/2014/main" xmlns="" val="152982215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1634674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78211811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923256351"/>
                    </a:ext>
                  </a:extLst>
                </a:gridCol>
                <a:gridCol w="989009">
                  <a:extLst>
                    <a:ext uri="{9D8B030D-6E8A-4147-A177-3AD203B41FA5}">
                      <a16:colId xmlns:a16="http://schemas.microsoft.com/office/drawing/2014/main" xmlns="" val="1775491503"/>
                    </a:ext>
                  </a:extLst>
                </a:gridCol>
                <a:gridCol w="87000">
                  <a:extLst>
                    <a:ext uri="{9D8B030D-6E8A-4147-A177-3AD203B41FA5}">
                      <a16:colId xmlns:a16="http://schemas.microsoft.com/office/drawing/2014/main" xmlns="" val="901191531"/>
                    </a:ext>
                  </a:extLst>
                </a:gridCol>
                <a:gridCol w="1267721">
                  <a:extLst>
                    <a:ext uri="{9D8B030D-6E8A-4147-A177-3AD203B41FA5}">
                      <a16:colId xmlns:a16="http://schemas.microsoft.com/office/drawing/2014/main" xmlns="" val="1408068989"/>
                    </a:ext>
                  </a:extLst>
                </a:gridCol>
              </a:tblGrid>
              <a:tr h="3399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cap="small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Descripción de meta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cap="small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Unidad de medida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cap="small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Meta anual 2020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Enero - agosto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cap="small" baseline="30000" dirty="0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cap="small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Cumplimiento porcentual y semaforización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3551793"/>
                  </a:ext>
                </a:extLst>
              </a:tr>
              <a:tr h="3399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Programado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cap="small" baseline="3000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Alcanzado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3758274"/>
                  </a:ext>
                </a:extLst>
              </a:tr>
              <a:tr h="53041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Detectar cáncer de mama mediante exploración clínica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Mujer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11,987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7,993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3,391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42.42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4237159162"/>
                  </a:ext>
                </a:extLst>
              </a:tr>
              <a:tr h="964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HelveticaNeueLT Std Blk" panose="020B0904020202020204" pitchFamily="34" charset="0"/>
                        </a:rPr>
                        <a:t> </a:t>
                      </a:r>
                      <a:endParaRPr lang="es-MX" sz="400" b="1" i="0" u="none" strike="noStrike">
                        <a:solidFill>
                          <a:srgbClr val="000000"/>
                        </a:solidFill>
                        <a:effectLst/>
                        <a:latin typeface="HelveticaNeueLT Std Blk" panose="020B090402020202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3217735"/>
                  </a:ext>
                </a:extLst>
              </a:tr>
              <a:tr h="27002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" panose="020B0604020202020204" pitchFamily="34" charset="0"/>
                        </a:rPr>
                        <a:t>Universo de atención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HelveticaNeueLT Std Blk" panose="020B0904020202020204" pitchFamily="34" charset="0"/>
                        </a:rPr>
                        <a:t>Mujer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11,987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7,993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3,391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 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Blk Cn" panose="020B0806030702040204" pitchFamily="34" charset="0"/>
                        </a:rPr>
                        <a:t>42.42</a:t>
                      </a:r>
                    </a:p>
                  </a:txBody>
                  <a:tcPr marL="8426" marR="8426" marT="8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5082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1143</Words>
  <Application>Microsoft Office PowerPoint</Application>
  <PresentationFormat>Presentación en pantalla (16:9)</PresentationFormat>
  <Paragraphs>812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6" baseType="lpstr">
      <vt:lpstr>微软雅黑</vt:lpstr>
      <vt:lpstr>Arial</vt:lpstr>
      <vt:lpstr>Calibri</vt:lpstr>
      <vt:lpstr>Courier New</vt:lpstr>
      <vt:lpstr>Gill Sans</vt:lpstr>
      <vt:lpstr>HelveticaNeueLT Std</vt:lpstr>
      <vt:lpstr>HelveticaNeueLT Std Blk</vt:lpstr>
      <vt:lpstr>HelveticaNeueLT Std Blk Cn</vt:lpstr>
      <vt:lpstr>HelveticaNeueLT Std Blk Ext</vt:lpstr>
      <vt:lpstr>HelveticaNeueLT Std Ext</vt:lpstr>
      <vt:lpstr>HelveticaNeueLT Std ExtBlk Cn</vt:lpstr>
      <vt:lpstr>HelveticaNeueLT Std Extended</vt:lpstr>
      <vt:lpstr>HelveticaNeueLT Std Lt</vt:lpstr>
      <vt:lpstr>HelveticaNeueLT Std Lt Cn</vt:lpstr>
      <vt:lpstr>HelveticaNeueLT Std Lt Ext</vt:lpstr>
      <vt:lpstr>Times New Roman</vt:lpstr>
      <vt:lpstr>Tw Cen MT</vt:lpstr>
      <vt:lpstr>Wingdings</vt:lpstr>
      <vt:lpstr>Wingdings 2</vt:lpstr>
      <vt:lpstr>WidescreenPresentation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2013-09-23T17:22:45Z</dcterms:created>
  <dcterms:modified xsi:type="dcterms:W3CDTF">2020-10-08T18:22:10Z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